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90" r:id="rId1"/>
  </p:sldMasterIdLst>
  <p:notesMasterIdLst>
    <p:notesMasterId r:id="rId28"/>
  </p:notesMasterIdLst>
  <p:handoutMasterIdLst>
    <p:handoutMasterId r:id="rId29"/>
  </p:handoutMasterIdLst>
  <p:sldIdLst>
    <p:sldId id="633" r:id="rId2"/>
    <p:sldId id="617" r:id="rId3"/>
    <p:sldId id="637" r:id="rId4"/>
    <p:sldId id="634" r:id="rId5"/>
    <p:sldId id="618" r:id="rId6"/>
    <p:sldId id="638" r:id="rId7"/>
    <p:sldId id="620" r:id="rId8"/>
    <p:sldId id="635" r:id="rId9"/>
    <p:sldId id="621" r:id="rId10"/>
    <p:sldId id="639" r:id="rId11"/>
    <p:sldId id="622" r:id="rId12"/>
    <p:sldId id="640" r:id="rId13"/>
    <p:sldId id="623" r:id="rId14"/>
    <p:sldId id="636" r:id="rId15"/>
    <p:sldId id="629" r:id="rId16"/>
    <p:sldId id="641" r:id="rId17"/>
    <p:sldId id="642" r:id="rId18"/>
    <p:sldId id="630" r:id="rId19"/>
    <p:sldId id="643" r:id="rId20"/>
    <p:sldId id="631" r:id="rId21"/>
    <p:sldId id="646" r:id="rId22"/>
    <p:sldId id="644" r:id="rId23"/>
    <p:sldId id="647" r:id="rId24"/>
    <p:sldId id="632" r:id="rId25"/>
    <p:sldId id="645" r:id="rId26"/>
    <p:sldId id="267" r:id="rId27"/>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3C1A"/>
    <a:srgbClr val="EB5346"/>
    <a:srgbClr val="EF4728"/>
    <a:srgbClr val="FF7E79"/>
    <a:srgbClr val="80210E"/>
    <a:srgbClr val="F8CDC4"/>
    <a:srgbClr val="E65E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2977"/>
  </p:normalViewPr>
  <p:slideViewPr>
    <p:cSldViewPr snapToGrid="0">
      <p:cViewPr varScale="1">
        <p:scale>
          <a:sx n="69" d="100"/>
          <a:sy n="69" d="100"/>
        </p:scale>
        <p:origin x="780"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DCAC85-4D9A-A54F-8756-5A45D5D449EE}"/>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9E6C9377-EA2A-BC49-813B-E009E7C25A95}"/>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6707D429-8342-5C4B-9D7B-B58AB6EA9D75}" type="datetimeFigureOut">
              <a:rPr lang="en-US" smtClean="0"/>
              <a:t>11/21/2023</a:t>
            </a:fld>
            <a:endParaRPr lang="en-US"/>
          </a:p>
        </p:txBody>
      </p:sp>
      <p:sp>
        <p:nvSpPr>
          <p:cNvPr id="4" name="Footer Placeholder 3">
            <a:extLst>
              <a:ext uri="{FF2B5EF4-FFF2-40B4-BE49-F238E27FC236}">
                <a16:creationId xmlns:a16="http://schemas.microsoft.com/office/drawing/2014/main" xmlns="" id="{FDA85C8A-3676-3F42-BFAA-4C4AB8A93978}"/>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38666CA7-3A8C-B244-AE9F-6FBE0BBCA6E0}"/>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06471A86-F7D8-F146-8389-8DA4F24EB34E}" type="slidenum">
              <a:rPr lang="en-US" smtClean="0"/>
              <a:t>‹#›</a:t>
            </a:fld>
            <a:endParaRPr lang="en-US"/>
          </a:p>
        </p:txBody>
      </p:sp>
    </p:spTree>
    <p:extLst>
      <p:ext uri="{BB962C8B-B14F-4D97-AF65-F5344CB8AC3E}">
        <p14:creationId xmlns:p14="http://schemas.microsoft.com/office/powerpoint/2010/main" val="26273654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C8D0CAB-F55A-2C43-B560-5100C08C470C}" type="datetimeFigureOut">
              <a:rPr lang="en-US" smtClean="0"/>
              <a:t>11/21/2023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21C30FA-FF41-444D-B724-C10CD0E899C9}" type="slidenum">
              <a:rPr lang="en-US" smtClean="0"/>
              <a:t>‹#›</a:t>
            </a:fld>
            <a:endParaRPr lang="en-US"/>
          </a:p>
        </p:txBody>
      </p:sp>
    </p:spTree>
    <p:extLst>
      <p:ext uri="{BB962C8B-B14F-4D97-AF65-F5344CB8AC3E}">
        <p14:creationId xmlns:p14="http://schemas.microsoft.com/office/powerpoint/2010/main" val="1029058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1C30FA-FF41-444D-B724-C10CD0E899C9}" type="slidenum">
              <a:rPr lang="en-US" smtClean="0"/>
              <a:t>25</a:t>
            </a:fld>
            <a:endParaRPr lang="en-US"/>
          </a:p>
        </p:txBody>
      </p:sp>
    </p:spTree>
    <p:extLst>
      <p:ext uri="{BB962C8B-B14F-4D97-AF65-F5344CB8AC3E}">
        <p14:creationId xmlns:p14="http://schemas.microsoft.com/office/powerpoint/2010/main" val="783166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1C30FA-FF41-444D-B724-C10CD0E899C9}" type="slidenum">
              <a:rPr lang="en-US" smtClean="0"/>
              <a:t>26</a:t>
            </a:fld>
            <a:endParaRPr lang="en-US"/>
          </a:p>
        </p:txBody>
      </p:sp>
    </p:spTree>
    <p:extLst>
      <p:ext uri="{BB962C8B-B14F-4D97-AF65-F5344CB8AC3E}">
        <p14:creationId xmlns:p14="http://schemas.microsoft.com/office/powerpoint/2010/main" val="180592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3DC4F8-099E-1C4D-AF8A-CABEFFD874AC}" type="datetime1">
              <a:rPr lang="en-US" smtClean="0"/>
              <a:t>11/21/2023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100062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EF4E87-4C02-B343-85F2-6DFAC753234F}" type="datetime1">
              <a:rPr lang="en-US" smtClean="0"/>
              <a:t>11/21/2023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48909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2142FF-818A-4C47-B288-1F460F39CE3D}" type="datetime1">
              <a:rPr lang="en-US" smtClean="0"/>
              <a:t>11/21/2023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10800623"/>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F3D7C9-761A-D944-B91A-C242B134C452}" type="datetime1">
              <a:rPr lang="en-US" smtClean="0"/>
              <a:t>11/21/2023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43930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010B2F-3B11-B947-B405-93CE7FDCB44D}" type="datetime1">
              <a:rPr lang="en-US" smtClean="0"/>
              <a:t>11/21/2023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505298"/>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C98FFB-8C9C-D542-8DEB-653BE9505296}" type="datetime1">
              <a:rPr lang="en-US" smtClean="0"/>
              <a:t>11/21/2023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95296786"/>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0FD75F-FD2B-114F-BEDA-9C91CBE35001}" type="datetime1">
              <a:rPr lang="en-US" smtClean="0"/>
              <a:t>11/21/2023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99445108"/>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4AE216-3220-1F49-AED3-D0880FF3B7AC}" type="datetime1">
              <a:rPr lang="en-US" smtClean="0"/>
              <a:t>11/21/2023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21120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4C668F6-35C6-6740-AF13-C372B957A335}" type="datetime1">
              <a:rPr lang="en-US" smtClean="0"/>
              <a:t>11/21/2023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37945155"/>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80A008A-D9FA-3249-9629-85F55E1CC051}" type="datetime1">
              <a:rPr lang="en-US" smtClean="0"/>
              <a:t>11/21/2023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1349192"/>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ED3E4D-CD1E-ED4F-9BC7-F0E098EEAA71}" type="datetime1">
              <a:rPr lang="en-US" smtClean="0"/>
              <a:t>11/21/2023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93324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0CF1908-AA7B-0E4B-B7CA-3D76F59AF3F5}" type="datetime1">
              <a:rPr lang="en-US" smtClean="0"/>
              <a:t>11/21/2023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240844"/>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399309" y="2571794"/>
            <a:ext cx="8340435" cy="1440969"/>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endParaRPr lang="en-GB" sz="100" b="1" dirty="0">
              <a:solidFill>
                <a:srgbClr val="FF0000"/>
              </a:solidFill>
              <a:latin typeface="Bangla MN" charset="0"/>
              <a:ea typeface="Bangla MN" charset="0"/>
              <a:cs typeface="Bangla MN" charset="0"/>
            </a:endParaRPr>
          </a:p>
          <a:p>
            <a:pPr marL="764540" marR="679450">
              <a:lnSpc>
                <a:spcPts val="3215"/>
              </a:lnSpc>
              <a:spcBef>
                <a:spcPts val="15"/>
              </a:spcBef>
            </a:pPr>
            <a:endParaRPr lang="en-US" sz="3600" b="1" dirty="0">
              <a:solidFill>
                <a:srgbClr val="C00000"/>
              </a:solidFill>
              <a:latin typeface="Britannic Bold" charset="0"/>
            </a:endParaRPr>
          </a:p>
          <a:p>
            <a:pPr marL="764540" marR="679450">
              <a:lnSpc>
                <a:spcPts val="3215"/>
              </a:lnSpc>
              <a:spcBef>
                <a:spcPts val="15"/>
              </a:spcBef>
            </a:pPr>
            <a:r>
              <a:rPr lang="en-US" sz="3200" b="1" dirty="0" smtClean="0">
                <a:solidFill>
                  <a:srgbClr val="C00000"/>
                </a:solidFill>
                <a:latin typeface="Times New Roman" panose="02020603050405020304" pitchFamily="18" charset="0"/>
                <a:cs typeface="Times New Roman" pitchFamily="18" charset="0"/>
              </a:rPr>
              <a:t>HISTORY OF THE EMERGENCE OF  INDEPENDENT BANGLADESH</a:t>
            </a:r>
            <a:endParaRPr lang="en-US" sz="3200" b="1" dirty="0">
              <a:solidFill>
                <a:srgbClr val="C00000"/>
              </a:solidFill>
              <a:latin typeface="Times New Roman" panose="02020603050405020304" pitchFamily="18" charset="0"/>
              <a:cs typeface="Times New Roman" pitchFamily="18" charset="0"/>
            </a:endParaRPr>
          </a:p>
        </p:txBody>
      </p:sp>
      <p:sp>
        <p:nvSpPr>
          <p:cNvPr id="5" name="TextBox 4"/>
          <p:cNvSpPr txBox="1"/>
          <p:nvPr/>
        </p:nvSpPr>
        <p:spPr>
          <a:xfrm>
            <a:off x="1260437" y="4331990"/>
            <a:ext cx="8479307" cy="1969770"/>
          </a:xfrm>
          <a:prstGeom prst="rect">
            <a:avLst/>
          </a:prstGeom>
          <a:noFill/>
        </p:spPr>
        <p:txBody>
          <a:bodyPr wrap="square" rtlCol="0">
            <a:spAutoFit/>
          </a:bodyPr>
          <a:lstStyle/>
          <a:p>
            <a:pPr algn="r">
              <a:lnSpc>
                <a:spcPct val="100000"/>
              </a:lnSpc>
            </a:pPr>
            <a:r>
              <a:rPr lang="en-US" sz="2800" b="1" dirty="0">
                <a:solidFill>
                  <a:srgbClr val="80210E"/>
                </a:solidFill>
                <a:latin typeface="Times New Roman" pitchFamily="18" charset="0"/>
                <a:ea typeface="Britannic Bold" charset="0"/>
                <a:cs typeface="Times New Roman" pitchFamily="18" charset="0"/>
              </a:rPr>
              <a:t>Dr. Md. Abdul </a:t>
            </a:r>
            <a:r>
              <a:rPr lang="en-US" sz="2800" b="1" dirty="0" err="1">
                <a:solidFill>
                  <a:srgbClr val="80210E"/>
                </a:solidFill>
                <a:latin typeface="Times New Roman" pitchFamily="18" charset="0"/>
                <a:ea typeface="Britannic Bold" charset="0"/>
                <a:cs typeface="Times New Roman" pitchFamily="18" charset="0"/>
              </a:rPr>
              <a:t>Alim</a:t>
            </a:r>
            <a:endParaRPr lang="en-US" sz="2800" b="1" dirty="0">
              <a:solidFill>
                <a:srgbClr val="80210E"/>
              </a:solidFill>
              <a:latin typeface="Times New Roman" pitchFamily="18" charset="0"/>
              <a:ea typeface="Britannic Bold" charset="0"/>
              <a:cs typeface="Times New Roman" pitchFamily="18" charset="0"/>
            </a:endParaRPr>
          </a:p>
          <a:p>
            <a:pPr algn="r">
              <a:lnSpc>
                <a:spcPct val="100000"/>
              </a:lnSpc>
            </a:pPr>
            <a:r>
              <a:rPr lang="en-US" sz="1600" b="1" i="1" dirty="0">
                <a:solidFill>
                  <a:srgbClr val="80210E"/>
                </a:solidFill>
                <a:latin typeface="Times New Roman" pitchFamily="18" charset="0"/>
                <a:ea typeface="Britannic Bold" charset="0"/>
                <a:cs typeface="Times New Roman" pitchFamily="18" charset="0"/>
              </a:rPr>
              <a:t>B. A (Hon’s), M. A (History), M. Phil (Raj), Ph. D (Raj)</a:t>
            </a:r>
          </a:p>
          <a:p>
            <a:pPr algn="r">
              <a:lnSpc>
                <a:spcPct val="100000"/>
              </a:lnSpc>
            </a:pPr>
            <a:r>
              <a:rPr lang="en-US" sz="2300" dirty="0">
                <a:latin typeface="Times New Roman" pitchFamily="18" charset="0"/>
                <a:cs typeface="Times New Roman" pitchFamily="18" charset="0"/>
              </a:rPr>
              <a:t>Email:doctorabdulalim64@gmail.com</a:t>
            </a:r>
          </a:p>
          <a:p>
            <a:pPr algn="r"/>
            <a:r>
              <a:rPr lang="en-US" sz="2300" dirty="0">
                <a:latin typeface="Times New Roman" pitchFamily="18" charset="0"/>
                <a:ea typeface="Britannic Bold" charset="0"/>
                <a:cs typeface="Times New Roman" pitchFamily="18" charset="0"/>
              </a:rPr>
              <a:t>Cell: +880 </a:t>
            </a:r>
            <a:r>
              <a:rPr lang="en-US" sz="2300" dirty="0" smtClean="0">
                <a:latin typeface="Times New Roman" pitchFamily="18" charset="0"/>
                <a:ea typeface="Britannic Bold" charset="0"/>
                <a:cs typeface="Times New Roman" pitchFamily="18" charset="0"/>
              </a:rPr>
              <a:t>01718-787466</a:t>
            </a:r>
            <a:endParaRPr lang="en-US" sz="2300" dirty="0">
              <a:latin typeface="Times New Roman" pitchFamily="18" charset="0"/>
              <a:ea typeface="Britannic Bold" charset="0"/>
              <a:cs typeface="Times New Roman" pitchFamily="18" charset="0"/>
            </a:endParaRPr>
          </a:p>
          <a:p>
            <a:pPr algn="r">
              <a:lnSpc>
                <a:spcPct val="100000"/>
              </a:lnSpc>
            </a:pPr>
            <a:r>
              <a:rPr lang="en-US" sz="2800" b="1" dirty="0">
                <a:solidFill>
                  <a:srgbClr val="80210E"/>
                </a:solidFill>
                <a:latin typeface="Britannic Bold" charset="0"/>
                <a:ea typeface="Britannic Bold" charset="0"/>
                <a:cs typeface="Britannic Bold" charset="0"/>
              </a:rPr>
              <a:t> </a:t>
            </a:r>
          </a:p>
        </p:txBody>
      </p:sp>
      <p:sp>
        <p:nvSpPr>
          <p:cNvPr id="9" name="Content Placeholder 2">
            <a:extLst>
              <a:ext uri="{FF2B5EF4-FFF2-40B4-BE49-F238E27FC236}">
                <a16:creationId xmlns="" xmlns:a16="http://schemas.microsoft.com/office/drawing/2014/main" id="{7F91988E-7EDA-CD48-AB89-6AF9D1263627}"/>
              </a:ext>
            </a:extLst>
          </p:cNvPr>
          <p:cNvSpPr txBox="1">
            <a:spLocks/>
          </p:cNvSpPr>
          <p:nvPr/>
        </p:nvSpPr>
        <p:spPr>
          <a:xfrm>
            <a:off x="828246" y="3927861"/>
            <a:ext cx="10327990" cy="1932170"/>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endParaRPr lang="en-GB" sz="100" b="1" dirty="0">
              <a:solidFill>
                <a:srgbClr val="FF0000"/>
              </a:solidFill>
              <a:latin typeface="Bangla MN" charset="0"/>
              <a:ea typeface="Bangla MN" charset="0"/>
              <a:cs typeface="Bangla MN" charset="0"/>
            </a:endParaRPr>
          </a:p>
          <a:p>
            <a:pPr marL="764540" marR="679450">
              <a:lnSpc>
                <a:spcPts val="3215"/>
              </a:lnSpc>
              <a:spcBef>
                <a:spcPts val="15"/>
              </a:spcBef>
            </a:pPr>
            <a:endParaRPr lang="en-US" sz="3600" b="1" dirty="0">
              <a:solidFill>
                <a:srgbClr val="C00000"/>
              </a:solidFill>
              <a:latin typeface="Britannic Bold" charset="0"/>
            </a:endParaRPr>
          </a:p>
          <a:p>
            <a:endParaRPr lang="en-GB" sz="4000" b="1" dirty="0">
              <a:solidFill>
                <a:srgbClr val="FF0000"/>
              </a:solidFill>
              <a:latin typeface="Bangla MN" charset="0"/>
              <a:ea typeface="Bangla MN" charset="0"/>
              <a:cs typeface="Bangla MN" charset="0"/>
            </a:endParaRPr>
          </a:p>
        </p:txBody>
      </p:sp>
      <p:pic>
        <p:nvPicPr>
          <p:cNvPr id="3" name="Picture 2">
            <a:extLst>
              <a:ext uri="{FF2B5EF4-FFF2-40B4-BE49-F238E27FC236}">
                <a16:creationId xmlns="" xmlns:a16="http://schemas.microsoft.com/office/drawing/2014/main" id="{D108A9A9-8A4D-A242-B00C-BD1F5C3076B1}"/>
              </a:ext>
            </a:extLst>
          </p:cNvPr>
          <p:cNvPicPr>
            <a:picLocks noChangeAspect="1"/>
          </p:cNvPicPr>
          <p:nvPr/>
        </p:nvPicPr>
        <p:blipFill>
          <a:blip r:embed="rId2"/>
          <a:stretch>
            <a:fillRect/>
          </a:stretch>
        </p:blipFill>
        <p:spPr>
          <a:xfrm>
            <a:off x="4870216" y="619095"/>
            <a:ext cx="2244053" cy="2037600"/>
          </a:xfrm>
          <a:prstGeom prst="rect">
            <a:avLst/>
          </a:prstGeom>
        </p:spPr>
      </p:pic>
    </p:spTree>
    <p:extLst>
      <p:ext uri="{BB962C8B-B14F-4D97-AF65-F5344CB8AC3E}">
        <p14:creationId xmlns:p14="http://schemas.microsoft.com/office/powerpoint/2010/main" val="28600004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THE 21-POINTS  &amp; </a:t>
            </a:r>
            <a:br>
              <a:rPr lang="en-US" sz="3200" b="1" dirty="0">
                <a:solidFill>
                  <a:srgbClr val="C00000"/>
                </a:solidFill>
                <a:latin typeface="Times New Roman" panose="02020603050405020304" pitchFamily="18" charset="0"/>
                <a:cs typeface="Times New Roman" panose="02020603050405020304" pitchFamily="18" charset="0"/>
              </a:rPr>
            </a:br>
            <a:r>
              <a:rPr lang="en-US" sz="3200" b="1" dirty="0">
                <a:solidFill>
                  <a:srgbClr val="C00000"/>
                </a:solidFill>
                <a:latin typeface="Times New Roman" panose="02020603050405020304" pitchFamily="18" charset="0"/>
                <a:cs typeface="Times New Roman" panose="02020603050405020304" pitchFamily="18" charset="0"/>
              </a:rPr>
              <a:t>UNITED FRONT – 1954 ELECTION </a:t>
            </a:r>
            <a:endParaRPr lang="en-US" sz="3200" dirty="0"/>
          </a:p>
        </p:txBody>
      </p:sp>
      <p:sp>
        <p:nvSpPr>
          <p:cNvPr id="3" name="Content Placeholder 2"/>
          <p:cNvSpPr>
            <a:spLocks noGrp="1"/>
          </p:cNvSpPr>
          <p:nvPr>
            <p:ph idx="1"/>
          </p:nvPr>
        </p:nvSpPr>
        <p:spPr>
          <a:xfrm>
            <a:off x="6400800" y="1845734"/>
            <a:ext cx="4754880" cy="4444230"/>
          </a:xfrm>
        </p:spPr>
        <p:txBody>
          <a:bodyPr>
            <a:normAutofit lnSpcReduction="10000"/>
          </a:bodyPr>
          <a:lstStyle/>
          <a:p>
            <a:pPr marL="571500" indent="-304800" algn="just">
              <a:buFont typeface="Wingdings" pitchFamily="2" charset="2"/>
              <a:buChar char="§"/>
            </a:pPr>
            <a:r>
              <a:rPr lang="en-US" dirty="0">
                <a:solidFill>
                  <a:schemeClr val="tx1"/>
                </a:solidFill>
                <a:latin typeface="Times New Roman" panose="02020603050405020304" pitchFamily="18" charset="0"/>
                <a:cs typeface="Times New Roman" panose="02020603050405020304" pitchFamily="18" charset="0"/>
              </a:rPr>
              <a:t>To take steps to eradicate corruption, nepotism and bribery, and with this end in view, to take stocks of the properties of all government officers and businessmen from 1940 onward and forfeit all properties the acquisition of which is not satisfactorily accounted for;</a:t>
            </a:r>
          </a:p>
          <a:p>
            <a:pPr marL="571500" indent="-304800" algn="just">
              <a:buFont typeface="Wingdings" pitchFamily="2" charset="2"/>
              <a:buChar char="§"/>
            </a:pPr>
            <a:r>
              <a:rPr lang="en-US" dirty="0">
                <a:solidFill>
                  <a:schemeClr val="tx1"/>
                </a:solidFill>
                <a:latin typeface="Times New Roman" panose="02020603050405020304" pitchFamily="18" charset="0"/>
                <a:cs typeface="Times New Roman" panose="02020603050405020304" pitchFamily="18" charset="0"/>
              </a:rPr>
              <a:t>To repeal all Safety and Preventive Detention Acts and release all prisoners detained without trial, and try in open court persons involved in anti-state activities; to safeguard the rights of the press and of holding meetings;</a:t>
            </a:r>
          </a:p>
          <a:p>
            <a:pPr marL="571500" indent="-304800" algn="just">
              <a:buFont typeface="Wingdings" pitchFamily="2" charset="2"/>
              <a:buChar char="§"/>
            </a:pPr>
            <a:r>
              <a:rPr lang="en-US" dirty="0">
                <a:solidFill>
                  <a:schemeClr val="tx1"/>
                </a:solidFill>
                <a:latin typeface="Times New Roman" panose="02020603050405020304" pitchFamily="18" charset="0"/>
                <a:cs typeface="Times New Roman" panose="02020603050405020304" pitchFamily="18" charset="0"/>
              </a:rPr>
              <a:t>To separate the judiciary from the executive;</a:t>
            </a:r>
          </a:p>
          <a:p>
            <a:endParaRPr lang="en-US" dirty="0"/>
          </a:p>
        </p:txBody>
      </p:sp>
      <p:pic>
        <p:nvPicPr>
          <p:cNvPr id="6" name="Picture 5"/>
          <p:cNvPicPr>
            <a:picLocks noChangeAspect="1"/>
          </p:cNvPicPr>
          <p:nvPr/>
        </p:nvPicPr>
        <p:blipFill>
          <a:blip r:embed="rId2"/>
          <a:stretch>
            <a:fillRect/>
          </a:stretch>
        </p:blipFill>
        <p:spPr>
          <a:xfrm>
            <a:off x="1097280" y="1845734"/>
            <a:ext cx="5054138" cy="42779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5045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22DCF13-5CA1-9241-87BC-871640290D10}"/>
              </a:ext>
            </a:extLst>
          </p:cNvPr>
          <p:cNvSpPr>
            <a:spLocks noGrp="1"/>
          </p:cNvSpPr>
          <p:nvPr>
            <p:ph idx="1"/>
          </p:nvPr>
        </p:nvSpPr>
        <p:spPr>
          <a:xfrm>
            <a:off x="6220690" y="1845734"/>
            <a:ext cx="4934989" cy="4516966"/>
          </a:xfrm>
        </p:spPr>
        <p:txBody>
          <a:bodyPr>
            <a:normAutofit fontScale="85000" lnSpcReduction="20000"/>
          </a:bodyPr>
          <a:lstStyle/>
          <a:p>
            <a:pPr marL="571500" indent="-304800" algn="just">
              <a:buFont typeface="Wingdings" pitchFamily="2" charset="2"/>
              <a:buChar char="§"/>
            </a:pPr>
            <a:r>
              <a:rPr lang="en-US" dirty="0" smtClean="0">
                <a:solidFill>
                  <a:schemeClr val="tx1"/>
                </a:solidFill>
                <a:latin typeface="Times New Roman" panose="02020603050405020304" pitchFamily="18" charset="0"/>
                <a:cs typeface="Times New Roman" panose="02020603050405020304" pitchFamily="18" charset="0"/>
              </a:rPr>
              <a:t>To </a:t>
            </a:r>
            <a:r>
              <a:rPr lang="en-US" dirty="0">
                <a:solidFill>
                  <a:schemeClr val="tx1"/>
                </a:solidFill>
                <a:latin typeface="Times New Roman" panose="02020603050405020304" pitchFamily="18" charset="0"/>
                <a:cs typeface="Times New Roman" panose="02020603050405020304" pitchFamily="18" charset="0"/>
              </a:rPr>
              <a:t>locate the residence of the chief minister of the United Front at a less costly house, and to convert Burdwan House into a students hostel now, and later, into an institute for research on Bangla language and literature;</a:t>
            </a:r>
          </a:p>
          <a:p>
            <a:pPr marL="571500" indent="-304800" algn="just">
              <a:buFont typeface="Wingdings" pitchFamily="2" charset="2"/>
              <a:buChar char="§"/>
            </a:pPr>
            <a:r>
              <a:rPr lang="en-US" dirty="0">
                <a:solidFill>
                  <a:schemeClr val="tx1"/>
                </a:solidFill>
                <a:latin typeface="Times New Roman" panose="02020603050405020304" pitchFamily="18" charset="0"/>
                <a:cs typeface="Times New Roman" panose="02020603050405020304" pitchFamily="18" charset="0"/>
              </a:rPr>
              <a:t>To erect a monument in memory of the martyrs of the Language Movement on the spot where they were shot dead, and to pay compensation to the families of the martyrs;</a:t>
            </a:r>
          </a:p>
          <a:p>
            <a:pPr marL="571500" indent="-304800" algn="just">
              <a:buFont typeface="Wingdings" pitchFamily="2" charset="2"/>
              <a:buChar char="§"/>
            </a:pPr>
            <a:r>
              <a:rPr lang="en-US" dirty="0">
                <a:solidFill>
                  <a:schemeClr val="tx1"/>
                </a:solidFill>
                <a:latin typeface="Times New Roman" panose="02020603050405020304" pitchFamily="18" charset="0"/>
                <a:cs typeface="Times New Roman" panose="02020603050405020304" pitchFamily="18" charset="0"/>
              </a:rPr>
              <a:t>To declare 21st of February as ‘Shaheed Day’ and a public holiday;</a:t>
            </a:r>
          </a:p>
          <a:p>
            <a:pPr marL="571500" indent="-304800" algn="just">
              <a:buFont typeface="Wingdings" pitchFamily="2" charset="2"/>
              <a:buChar char="§"/>
            </a:pPr>
            <a:r>
              <a:rPr lang="en-US" dirty="0">
                <a:solidFill>
                  <a:schemeClr val="tx1"/>
                </a:solidFill>
                <a:latin typeface="Times New Roman" panose="02020603050405020304" pitchFamily="18" charset="0"/>
                <a:cs typeface="Times New Roman" panose="02020603050405020304" pitchFamily="18" charset="0"/>
              </a:rPr>
              <a:t>The Lahore Resolution proposed full autonomy of East Bengal leaving </a:t>
            </a:r>
            <a:r>
              <a:rPr lang="en-US" dirty="0" smtClean="0">
                <a:solidFill>
                  <a:schemeClr val="tx1"/>
                </a:solidFill>
                <a:latin typeface="Times New Roman" panose="02020603050405020304" pitchFamily="18" charset="0"/>
                <a:cs typeface="Times New Roman" panose="02020603050405020304" pitchFamily="18" charset="0"/>
              </a:rPr>
              <a:t>defense, </a:t>
            </a:r>
            <a:r>
              <a:rPr lang="en-US" dirty="0">
                <a:solidFill>
                  <a:schemeClr val="tx1"/>
                </a:solidFill>
                <a:latin typeface="Times New Roman" panose="02020603050405020304" pitchFamily="18" charset="0"/>
                <a:cs typeface="Times New Roman" panose="02020603050405020304" pitchFamily="18" charset="0"/>
              </a:rPr>
              <a:t>foreign affairs and currency under the central government. In the matter of </a:t>
            </a:r>
            <a:r>
              <a:rPr lang="en-US" dirty="0" smtClean="0">
                <a:solidFill>
                  <a:schemeClr val="tx1"/>
                </a:solidFill>
                <a:latin typeface="Times New Roman" panose="02020603050405020304" pitchFamily="18" charset="0"/>
                <a:cs typeface="Times New Roman" panose="02020603050405020304" pitchFamily="18" charset="0"/>
              </a:rPr>
              <a:t>defense, </a:t>
            </a:r>
            <a:r>
              <a:rPr lang="en-US" dirty="0">
                <a:solidFill>
                  <a:schemeClr val="tx1"/>
                </a:solidFill>
                <a:latin typeface="Times New Roman" panose="02020603050405020304" pitchFamily="18" charset="0"/>
                <a:cs typeface="Times New Roman" panose="02020603050405020304" pitchFamily="18" charset="0"/>
              </a:rPr>
              <a:t>arrangements shall be made to set the headquarters of the army in West Pakistan and the naval headquarters in East Bengal and to establish ordnance factories in East Bengal, and to transform Ansar force into a full-fledged militia equipped with arms</a:t>
            </a:r>
            <a:r>
              <a:rPr lang="en-US" dirty="0" smtClean="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xmlns="" id="{4453387B-C747-A444-B6F4-66162D389DE3}"/>
              </a:ext>
            </a:extLst>
          </p:cNvPr>
          <p:cNvSpPr>
            <a:spLocks noGrp="1"/>
          </p:cNvSpPr>
          <p:nvPr>
            <p:ph type="title"/>
          </p:nvPr>
        </p:nvSpPr>
        <p:spPr>
          <a:xfrm>
            <a:off x="1097280" y="850900"/>
            <a:ext cx="10058400" cy="886460"/>
          </a:xfrm>
        </p:spPr>
        <p:txBody>
          <a:bodyPr>
            <a:no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THE 21-POINTS  &amp; </a:t>
            </a:r>
            <a:br>
              <a:rPr lang="en-US" sz="3200" b="1" dirty="0">
                <a:solidFill>
                  <a:srgbClr val="C00000"/>
                </a:solidFill>
                <a:latin typeface="Times New Roman" panose="02020603050405020304" pitchFamily="18" charset="0"/>
                <a:cs typeface="Times New Roman" panose="02020603050405020304" pitchFamily="18" charset="0"/>
              </a:rPr>
            </a:br>
            <a:r>
              <a:rPr lang="en-US" sz="3200" b="1" dirty="0">
                <a:solidFill>
                  <a:srgbClr val="C00000"/>
                </a:solidFill>
                <a:latin typeface="Times New Roman" panose="02020603050405020304" pitchFamily="18" charset="0"/>
                <a:cs typeface="Times New Roman" panose="02020603050405020304" pitchFamily="18" charset="0"/>
              </a:rPr>
              <a:t>UNITED FRONT – 1954 ELECTION </a:t>
            </a:r>
          </a:p>
        </p:txBody>
      </p:sp>
      <p:pic>
        <p:nvPicPr>
          <p:cNvPr id="2" name="Picture 1"/>
          <p:cNvPicPr>
            <a:picLocks noChangeAspect="1"/>
          </p:cNvPicPr>
          <p:nvPr/>
        </p:nvPicPr>
        <p:blipFill>
          <a:blip r:embed="rId2"/>
          <a:stretch>
            <a:fillRect/>
          </a:stretch>
        </p:blipFill>
        <p:spPr>
          <a:xfrm>
            <a:off x="1097279" y="1845734"/>
            <a:ext cx="5220393" cy="41255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111424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a:solidFill>
                  <a:srgbClr val="C00000"/>
                </a:solidFill>
                <a:latin typeface="Times New Roman" panose="02020603050405020304" pitchFamily="18" charset="0"/>
                <a:cs typeface="Times New Roman" panose="02020603050405020304" pitchFamily="18" charset="0"/>
              </a:rPr>
              <a:t>THE 21-POINTS  &amp; </a:t>
            </a:r>
            <a:br>
              <a:rPr lang="en-US" sz="3200" b="1" dirty="0">
                <a:solidFill>
                  <a:srgbClr val="C00000"/>
                </a:solidFill>
                <a:latin typeface="Times New Roman" panose="02020603050405020304" pitchFamily="18" charset="0"/>
                <a:cs typeface="Times New Roman" panose="02020603050405020304" pitchFamily="18" charset="0"/>
              </a:rPr>
            </a:br>
            <a:r>
              <a:rPr lang="en-US" sz="3200" b="1" dirty="0">
                <a:solidFill>
                  <a:srgbClr val="C00000"/>
                </a:solidFill>
                <a:latin typeface="Times New Roman" panose="02020603050405020304" pitchFamily="18" charset="0"/>
                <a:cs typeface="Times New Roman" panose="02020603050405020304" pitchFamily="18" charset="0"/>
              </a:rPr>
              <a:t>UNITED FRONT – 1954 ELECTION</a:t>
            </a:r>
            <a:r>
              <a:rPr lang="en-US" b="1" dirty="0">
                <a:solidFill>
                  <a:srgbClr val="C00000"/>
                </a:solidFill>
                <a:latin typeface="Times New Roman" panose="02020603050405020304" pitchFamily="18" charset="0"/>
                <a:cs typeface="Times New Roman" panose="02020603050405020304" pitchFamily="18" charset="0"/>
              </a:rPr>
              <a:t> </a:t>
            </a:r>
            <a:endParaRPr lang="en-US" dirty="0"/>
          </a:p>
        </p:txBody>
      </p:sp>
      <p:sp>
        <p:nvSpPr>
          <p:cNvPr id="3" name="Content Placeholder 2"/>
          <p:cNvSpPr>
            <a:spLocks noGrp="1"/>
          </p:cNvSpPr>
          <p:nvPr>
            <p:ph idx="1"/>
          </p:nvPr>
        </p:nvSpPr>
        <p:spPr>
          <a:xfrm>
            <a:off x="6899564" y="1845734"/>
            <a:ext cx="4256116" cy="4023360"/>
          </a:xfrm>
        </p:spPr>
        <p:txBody>
          <a:bodyPr/>
          <a:lstStyle/>
          <a:p>
            <a:pPr marL="571500" indent="-304800" algn="just">
              <a:buFont typeface="Wingdings" pitchFamily="2" charset="2"/>
              <a:buChar char="§"/>
            </a:pPr>
            <a:r>
              <a:rPr lang="en-US" dirty="0">
                <a:solidFill>
                  <a:schemeClr val="tx1"/>
                </a:solidFill>
                <a:latin typeface="Times New Roman" panose="02020603050405020304" pitchFamily="18" charset="0"/>
                <a:cs typeface="Times New Roman" panose="02020603050405020304" pitchFamily="18" charset="0"/>
              </a:rPr>
              <a:t>The United Front Ministry shall on no account extend the tenure of the Legislature and shall resign six months before the general elections to facilitate free and fair elections under an Election Commission;</a:t>
            </a:r>
          </a:p>
          <a:p>
            <a:pPr marL="571500" indent="-304800" algn="just">
              <a:buFont typeface="Wingdings" pitchFamily="2" charset="2"/>
              <a:buChar char="§"/>
            </a:pPr>
            <a:r>
              <a:rPr lang="en-US" dirty="0">
                <a:solidFill>
                  <a:schemeClr val="tx1"/>
                </a:solidFill>
                <a:latin typeface="Times New Roman" panose="02020603050405020304" pitchFamily="18" charset="0"/>
                <a:cs typeface="Times New Roman" panose="02020603050405020304" pitchFamily="18" charset="0"/>
              </a:rPr>
              <a:t>All casual vacancies in the Legislature shall be filled up through by-elections within three months of the vacancies, and if the nominees of the Front are defeated in three successive by-elections, the ministry shall resign from office.</a:t>
            </a:r>
          </a:p>
          <a:p>
            <a:endParaRPr lang="en-US" dirty="0"/>
          </a:p>
        </p:txBody>
      </p:sp>
      <p:pic>
        <p:nvPicPr>
          <p:cNvPr id="12290" name="Picture 2" descr="যুক্তফ্রন্ট নির্বাচনের পূর্বাপর ও বঙ্গবন্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1" y="1845734"/>
            <a:ext cx="5802284" cy="40233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512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87CD996-5B4B-5E46-AD6F-C21EE9F9B652}"/>
              </a:ext>
            </a:extLst>
          </p:cNvPr>
          <p:cNvSpPr>
            <a:spLocks noGrp="1"/>
          </p:cNvSpPr>
          <p:nvPr>
            <p:ph idx="1"/>
          </p:nvPr>
        </p:nvSpPr>
        <p:spPr>
          <a:xfrm>
            <a:off x="7329054" y="1845733"/>
            <a:ext cx="3826626" cy="4444231"/>
          </a:xfrm>
        </p:spPr>
        <p:txBody>
          <a:bodyPr>
            <a:normAutofit fontScale="85000" lnSpcReduction="10000"/>
          </a:bodyPr>
          <a:lstStyle/>
          <a:p>
            <a:pPr marL="304800" indent="0" algn="just">
              <a:buNone/>
            </a:pPr>
            <a:r>
              <a:rPr lang="en-US" dirty="0" smtClean="0">
                <a:solidFill>
                  <a:schemeClr val="tx1"/>
                </a:solidFill>
                <a:latin typeface="Times New Roman" panose="02020603050405020304" pitchFamily="18" charset="0"/>
                <a:cs typeface="Times New Roman" panose="02020603050405020304" pitchFamily="18" charset="0"/>
              </a:rPr>
              <a:t>One </a:t>
            </a:r>
            <a:r>
              <a:rPr lang="en-US" dirty="0">
                <a:solidFill>
                  <a:schemeClr val="tx1"/>
                </a:solidFill>
                <a:latin typeface="Times New Roman" panose="02020603050405020304" pitchFamily="18" charset="0"/>
                <a:cs typeface="Times New Roman" panose="02020603050405020304" pitchFamily="18" charset="0"/>
              </a:rPr>
              <a:t>of the key leaders of the United Front, Sheikh Mujib rushed to villages after villages to seek support for the 21-point </a:t>
            </a:r>
            <a:r>
              <a:rPr lang="en-US" dirty="0" err="1">
                <a:solidFill>
                  <a:schemeClr val="tx1"/>
                </a:solidFill>
                <a:latin typeface="Times New Roman" panose="02020603050405020304" pitchFamily="18" charset="0"/>
                <a:cs typeface="Times New Roman" panose="02020603050405020304" pitchFamily="18" charset="0"/>
              </a:rPr>
              <a:t>programme</a:t>
            </a:r>
            <a:r>
              <a:rPr lang="en-US" dirty="0">
                <a:solidFill>
                  <a:schemeClr val="tx1"/>
                </a:solidFill>
                <a:latin typeface="Times New Roman" panose="02020603050405020304" pitchFamily="18" charset="0"/>
                <a:cs typeface="Times New Roman" panose="02020603050405020304" pitchFamily="18" charset="0"/>
              </a:rPr>
              <a:t>. He held public rallies and delivered fierce speeches to raise the Bengali nation. Young Sheikh </a:t>
            </a:r>
            <a:r>
              <a:rPr lang="en-US" dirty="0" err="1">
                <a:solidFill>
                  <a:schemeClr val="tx1"/>
                </a:solidFill>
                <a:latin typeface="Times New Roman" panose="02020603050405020304" pitchFamily="18" charset="0"/>
                <a:cs typeface="Times New Roman" panose="02020603050405020304" pitchFamily="18" charset="0"/>
              </a:rPr>
              <a:t>Mujibur</a:t>
            </a:r>
            <a:r>
              <a:rPr lang="en-US" dirty="0">
                <a:solidFill>
                  <a:schemeClr val="tx1"/>
                </a:solidFill>
                <a:latin typeface="Times New Roman" panose="02020603050405020304" pitchFamily="18" charset="0"/>
                <a:cs typeface="Times New Roman" panose="02020603050405020304" pitchFamily="18" charset="0"/>
              </a:rPr>
              <a:t> Rahman defeated his opposition candidate </a:t>
            </a:r>
            <a:r>
              <a:rPr lang="en-US" dirty="0" err="1">
                <a:solidFill>
                  <a:schemeClr val="tx1"/>
                </a:solidFill>
                <a:latin typeface="Times New Roman" panose="02020603050405020304" pitchFamily="18" charset="0"/>
                <a:cs typeface="Times New Roman" panose="02020603050405020304" pitchFamily="18" charset="0"/>
              </a:rPr>
              <a:t>Wahiduzzaman</a:t>
            </a:r>
            <a:r>
              <a:rPr lang="en-US" dirty="0">
                <a:solidFill>
                  <a:schemeClr val="tx1"/>
                </a:solidFill>
                <a:latin typeface="Times New Roman" panose="02020603050405020304" pitchFamily="18" charset="0"/>
                <a:cs typeface="Times New Roman" panose="02020603050405020304" pitchFamily="18" charset="0"/>
              </a:rPr>
              <a:t> from Muslim League in his seat in </a:t>
            </a:r>
            <a:r>
              <a:rPr lang="en-US" dirty="0" err="1">
                <a:solidFill>
                  <a:schemeClr val="tx1"/>
                </a:solidFill>
                <a:latin typeface="Times New Roman" panose="02020603050405020304" pitchFamily="18" charset="0"/>
                <a:cs typeface="Times New Roman" panose="02020603050405020304" pitchFamily="18" charset="0"/>
              </a:rPr>
              <a:t>Tungipara</a:t>
            </a:r>
            <a:r>
              <a:rPr lang="en-US" dirty="0">
                <a:solidFill>
                  <a:schemeClr val="tx1"/>
                </a:solidFill>
                <a:latin typeface="Times New Roman" panose="02020603050405020304" pitchFamily="18" charset="0"/>
                <a:cs typeface="Times New Roman" panose="02020603050405020304" pitchFamily="18" charset="0"/>
              </a:rPr>
              <a:t> and elected as a member of the legislative body.</a:t>
            </a:r>
          </a:p>
          <a:p>
            <a:pPr marL="304800" indent="0" algn="just">
              <a:buNone/>
            </a:pPr>
            <a:r>
              <a:rPr lang="en-US" dirty="0">
                <a:solidFill>
                  <a:schemeClr val="tx1"/>
                </a:solidFill>
                <a:latin typeface="Times New Roman" panose="02020603050405020304" pitchFamily="18" charset="0"/>
                <a:cs typeface="Times New Roman" panose="02020603050405020304" pitchFamily="18" charset="0"/>
              </a:rPr>
              <a:t>In the elections held in March 1954, the United Front managed to bag only nine seats whereas </a:t>
            </a:r>
            <a:r>
              <a:rPr lang="en-US" dirty="0" err="1">
                <a:solidFill>
                  <a:schemeClr val="tx1"/>
                </a:solidFill>
                <a:latin typeface="Times New Roman" panose="02020603050405020304" pitchFamily="18" charset="0"/>
                <a:cs typeface="Times New Roman" panose="02020603050405020304" pitchFamily="18" charset="0"/>
              </a:rPr>
              <a:t>Awami</a:t>
            </a:r>
            <a:r>
              <a:rPr lang="en-US" dirty="0">
                <a:solidFill>
                  <a:schemeClr val="tx1"/>
                </a:solidFill>
                <a:latin typeface="Times New Roman" panose="02020603050405020304" pitchFamily="18" charset="0"/>
                <a:cs typeface="Times New Roman" panose="02020603050405020304" pitchFamily="18" charset="0"/>
              </a:rPr>
              <a:t> Muslim League won 143 seats and </a:t>
            </a:r>
            <a:r>
              <a:rPr lang="en-US" dirty="0" err="1">
                <a:solidFill>
                  <a:schemeClr val="tx1"/>
                </a:solidFill>
                <a:latin typeface="Times New Roman" panose="02020603050405020304" pitchFamily="18" charset="0"/>
                <a:cs typeface="Times New Roman" panose="02020603050405020304" pitchFamily="18" charset="0"/>
              </a:rPr>
              <a:t>Krishak</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Sramik</a:t>
            </a:r>
            <a:r>
              <a:rPr lang="en-US" dirty="0">
                <a:solidFill>
                  <a:schemeClr val="tx1"/>
                </a:solidFill>
                <a:latin typeface="Times New Roman" panose="02020603050405020304" pitchFamily="18" charset="0"/>
                <a:cs typeface="Times New Roman" panose="02020603050405020304" pitchFamily="18" charset="0"/>
              </a:rPr>
              <a:t> Party 48 seats. Sheikh </a:t>
            </a:r>
            <a:r>
              <a:rPr lang="en-US" dirty="0" err="1">
                <a:solidFill>
                  <a:schemeClr val="tx1"/>
                </a:solidFill>
                <a:latin typeface="Times New Roman" panose="02020603050405020304" pitchFamily="18" charset="0"/>
                <a:cs typeface="Times New Roman" panose="02020603050405020304" pitchFamily="18" charset="0"/>
              </a:rPr>
              <a:t>Mujibur</a:t>
            </a:r>
            <a:r>
              <a:rPr lang="en-US" dirty="0">
                <a:solidFill>
                  <a:schemeClr val="tx1"/>
                </a:solidFill>
                <a:latin typeface="Times New Roman" panose="02020603050405020304" pitchFamily="18" charset="0"/>
                <a:cs typeface="Times New Roman" panose="02020603050405020304" pitchFamily="18" charset="0"/>
              </a:rPr>
              <a:t> Rahman sown as the youngest minister in the cabinet. He became the minister for agriculture, forest and cooperative ministry.</a:t>
            </a:r>
          </a:p>
          <a:p>
            <a:endParaRPr lang="en-US" dirty="0"/>
          </a:p>
        </p:txBody>
      </p:sp>
      <p:sp>
        <p:nvSpPr>
          <p:cNvPr id="5" name="Title 1">
            <a:extLst>
              <a:ext uri="{FF2B5EF4-FFF2-40B4-BE49-F238E27FC236}">
                <a16:creationId xmlns:a16="http://schemas.microsoft.com/office/drawing/2014/main" xmlns="" id="{F93E6389-5589-F24B-A2EE-0EB53D120CB8}"/>
              </a:ext>
            </a:extLst>
          </p:cNvPr>
          <p:cNvSpPr>
            <a:spLocks noGrp="1"/>
          </p:cNvSpPr>
          <p:nvPr>
            <p:ph type="title"/>
          </p:nvPr>
        </p:nvSpPr>
        <p:spPr>
          <a:xfrm>
            <a:off x="1097280" y="850900"/>
            <a:ext cx="10058400" cy="886460"/>
          </a:xfrm>
        </p:spPr>
        <p:txBody>
          <a:bodyPr>
            <a:no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VICTORY IN THE FIRST ELECTION IN 1954 ELECTION </a:t>
            </a:r>
            <a:endParaRPr lang="en-US" sz="3200" b="1" dirty="0">
              <a:solidFill>
                <a:srgbClr val="C00000"/>
              </a:solidFill>
              <a:latin typeface="Times New Roman" panose="02020603050405020304" pitchFamily="18" charset="0"/>
              <a:cs typeface="Times New Roman" panose="02020603050405020304" pitchFamily="18" charset="0"/>
            </a:endParaRPr>
          </a:p>
        </p:txBody>
      </p:sp>
      <p:pic>
        <p:nvPicPr>
          <p:cNvPr id="7170" name="Picture 2" descr="Becoming a minister (1954-1957) : Father of the Nation Bangabandhu Sheikh  Mujibur Rahman Memorial Muse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7963" y="1845733"/>
            <a:ext cx="5611091" cy="41394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716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VICTORY IN THE FIRST ELECTION IN 1954 ELECTION </a:t>
            </a:r>
            <a:endParaRPr lang="en-US" sz="3200" dirty="0"/>
          </a:p>
        </p:txBody>
      </p:sp>
      <p:sp>
        <p:nvSpPr>
          <p:cNvPr id="3" name="Content Placeholder 2"/>
          <p:cNvSpPr>
            <a:spLocks noGrp="1"/>
          </p:cNvSpPr>
          <p:nvPr>
            <p:ph idx="1"/>
          </p:nvPr>
        </p:nvSpPr>
        <p:spPr>
          <a:xfrm>
            <a:off x="7010400" y="1995054"/>
            <a:ext cx="4145280" cy="3874040"/>
          </a:xfrm>
        </p:spPr>
        <p:txBody>
          <a:bodyPr>
            <a:normAutofit fontScale="85000" lnSpcReduction="10000"/>
          </a:bodyPr>
          <a:lstStyle/>
          <a:p>
            <a:pPr algn="just"/>
            <a:endParaRPr lang="en-US" dirty="0" smtClean="0">
              <a:solidFill>
                <a:schemeClr val="tx1"/>
              </a:solidFill>
              <a:latin typeface="Times New Roman" panose="02020603050405020304" pitchFamily="18" charset="0"/>
              <a:cs typeface="Times New Roman" panose="02020603050405020304" pitchFamily="18" charset="0"/>
            </a:endParaRPr>
          </a:p>
          <a:p>
            <a:pPr algn="just"/>
            <a:r>
              <a:rPr lang="en-US" dirty="0" smtClean="0">
                <a:solidFill>
                  <a:schemeClr val="tx1"/>
                </a:solidFill>
                <a:latin typeface="Times New Roman" panose="02020603050405020304" pitchFamily="18" charset="0"/>
                <a:cs typeface="Times New Roman" panose="02020603050405020304" pitchFamily="18" charset="0"/>
              </a:rPr>
              <a:t>But </a:t>
            </a:r>
            <a:r>
              <a:rPr lang="en-US" dirty="0">
                <a:solidFill>
                  <a:schemeClr val="tx1"/>
                </a:solidFill>
                <a:latin typeface="Times New Roman" panose="02020603050405020304" pitchFamily="18" charset="0"/>
                <a:cs typeface="Times New Roman" panose="02020603050405020304" pitchFamily="18" charset="0"/>
              </a:rPr>
              <a:t>the central government hatched a conspiracy and ran a riot at </a:t>
            </a:r>
            <a:r>
              <a:rPr lang="en-US" dirty="0" err="1">
                <a:solidFill>
                  <a:schemeClr val="tx1"/>
                </a:solidFill>
                <a:latin typeface="Times New Roman" panose="02020603050405020304" pitchFamily="18" charset="0"/>
                <a:cs typeface="Times New Roman" panose="02020603050405020304" pitchFamily="18" charset="0"/>
              </a:rPr>
              <a:t>Adamjee</a:t>
            </a:r>
            <a:r>
              <a:rPr lang="en-US" dirty="0">
                <a:solidFill>
                  <a:schemeClr val="tx1"/>
                </a:solidFill>
                <a:latin typeface="Times New Roman" panose="02020603050405020304" pitchFamily="18" charset="0"/>
                <a:cs typeface="Times New Roman" panose="02020603050405020304" pitchFamily="18" charset="0"/>
              </a:rPr>
              <a:t> Jute Mills where approximately 500 Bengali were killed. The newly elected cabinet was abolished, and the central government took over the power under section 92(A) on May 9 in 1954 holding the </a:t>
            </a:r>
            <a:r>
              <a:rPr lang="en-US" dirty="0" err="1">
                <a:solidFill>
                  <a:schemeClr val="tx1"/>
                </a:solidFill>
                <a:latin typeface="Times New Roman" panose="02020603050405020304" pitchFamily="18" charset="0"/>
                <a:cs typeface="Times New Roman" panose="02020603050405020304" pitchFamily="18" charset="0"/>
              </a:rPr>
              <a:t>Jukto</a:t>
            </a:r>
            <a:r>
              <a:rPr lang="en-US" dirty="0">
                <a:solidFill>
                  <a:schemeClr val="tx1"/>
                </a:solidFill>
                <a:latin typeface="Times New Roman" panose="02020603050405020304" pitchFamily="18" charset="0"/>
                <a:cs typeface="Times New Roman" panose="02020603050405020304" pitchFamily="18" charset="0"/>
              </a:rPr>
              <a:t> Front cabinet responsible for the riots. </a:t>
            </a:r>
            <a:r>
              <a:rPr lang="en-US" dirty="0" err="1">
                <a:solidFill>
                  <a:schemeClr val="tx1"/>
                </a:solidFill>
                <a:latin typeface="Times New Roman" panose="02020603050405020304" pitchFamily="18" charset="0"/>
                <a:cs typeface="Times New Roman" panose="02020603050405020304" pitchFamily="18" charset="0"/>
              </a:rPr>
              <a:t>Iskander</a:t>
            </a:r>
            <a:r>
              <a:rPr lang="en-US" dirty="0">
                <a:solidFill>
                  <a:schemeClr val="tx1"/>
                </a:solidFill>
                <a:latin typeface="Times New Roman" panose="02020603050405020304" pitchFamily="18" charset="0"/>
                <a:cs typeface="Times New Roman" panose="02020603050405020304" pitchFamily="18" charset="0"/>
              </a:rPr>
              <a:t> Mirza was also appointed as the governor for East Bengal on the same day. Then, there started a massive crackdown on </a:t>
            </a:r>
            <a:r>
              <a:rPr lang="en-US" dirty="0" err="1">
                <a:solidFill>
                  <a:schemeClr val="tx1"/>
                </a:solidFill>
                <a:latin typeface="Times New Roman" panose="02020603050405020304" pitchFamily="18" charset="0"/>
                <a:cs typeface="Times New Roman" panose="02020603050405020304" pitchFamily="18" charset="0"/>
              </a:rPr>
              <a:t>Jukto</a:t>
            </a:r>
            <a:r>
              <a:rPr lang="en-US" dirty="0">
                <a:solidFill>
                  <a:schemeClr val="tx1"/>
                </a:solidFill>
                <a:latin typeface="Times New Roman" panose="02020603050405020304" pitchFamily="18" charset="0"/>
                <a:cs typeface="Times New Roman" panose="02020603050405020304" pitchFamily="18" charset="0"/>
              </a:rPr>
              <a:t> Front and </a:t>
            </a:r>
            <a:r>
              <a:rPr lang="en-US" dirty="0" err="1">
                <a:solidFill>
                  <a:schemeClr val="tx1"/>
                </a:solidFill>
                <a:latin typeface="Times New Roman" panose="02020603050405020304" pitchFamily="18" charset="0"/>
                <a:cs typeface="Times New Roman" panose="02020603050405020304" pitchFamily="18" charset="0"/>
              </a:rPr>
              <a:t>Awami</a:t>
            </a:r>
            <a:r>
              <a:rPr lang="en-US" dirty="0">
                <a:solidFill>
                  <a:schemeClr val="tx1"/>
                </a:solidFill>
                <a:latin typeface="Times New Roman" panose="02020603050405020304" pitchFamily="18" charset="0"/>
                <a:cs typeface="Times New Roman" panose="02020603050405020304" pitchFamily="18" charset="0"/>
              </a:rPr>
              <a:t> Muslim League arresting thousands, including Sheikh </a:t>
            </a:r>
            <a:r>
              <a:rPr lang="en-US" dirty="0" err="1">
                <a:solidFill>
                  <a:schemeClr val="tx1"/>
                </a:solidFill>
                <a:latin typeface="Times New Roman" panose="02020603050405020304" pitchFamily="18" charset="0"/>
                <a:cs typeface="Times New Roman" panose="02020603050405020304" pitchFamily="18" charset="0"/>
              </a:rPr>
              <a:t>Mujibur</a:t>
            </a:r>
            <a:r>
              <a:rPr lang="en-US" dirty="0">
                <a:solidFill>
                  <a:schemeClr val="tx1"/>
                </a:solidFill>
                <a:latin typeface="Times New Roman" panose="02020603050405020304" pitchFamily="18" charset="0"/>
                <a:cs typeface="Times New Roman" panose="02020603050405020304" pitchFamily="18" charset="0"/>
              </a:rPr>
              <a:t> Rahman. As AK </a:t>
            </a:r>
            <a:r>
              <a:rPr lang="en-US" dirty="0" err="1">
                <a:solidFill>
                  <a:schemeClr val="tx1"/>
                </a:solidFill>
                <a:latin typeface="Times New Roman" panose="02020603050405020304" pitchFamily="18" charset="0"/>
                <a:cs typeface="Times New Roman" panose="02020603050405020304" pitchFamily="18" charset="0"/>
              </a:rPr>
              <a:t>Fazlul</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Huq</a:t>
            </a:r>
            <a:r>
              <a:rPr lang="en-US" dirty="0">
                <a:solidFill>
                  <a:schemeClr val="tx1"/>
                </a:solidFill>
                <a:latin typeface="Times New Roman" panose="02020603050405020304" pitchFamily="18" charset="0"/>
                <a:cs typeface="Times New Roman" panose="02020603050405020304" pitchFamily="18" charset="0"/>
              </a:rPr>
              <a:t> was in house arrest and </a:t>
            </a:r>
            <a:r>
              <a:rPr lang="en-US" dirty="0" err="1">
                <a:solidFill>
                  <a:schemeClr val="tx1"/>
                </a:solidFill>
                <a:latin typeface="Times New Roman" panose="02020603050405020304" pitchFamily="18" charset="0"/>
                <a:cs typeface="Times New Roman" panose="02020603050405020304" pitchFamily="18" charset="0"/>
              </a:rPr>
              <a:t>Mawlana</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Bhashani</a:t>
            </a:r>
            <a:r>
              <a:rPr lang="en-US" dirty="0">
                <a:solidFill>
                  <a:schemeClr val="tx1"/>
                </a:solidFill>
                <a:latin typeface="Times New Roman" panose="02020603050405020304" pitchFamily="18" charset="0"/>
                <a:cs typeface="Times New Roman" panose="02020603050405020304" pitchFamily="18" charset="0"/>
              </a:rPr>
              <a:t> and </a:t>
            </a:r>
            <a:r>
              <a:rPr lang="en-US" dirty="0" err="1">
                <a:solidFill>
                  <a:schemeClr val="tx1"/>
                </a:solidFill>
                <a:latin typeface="Times New Roman" panose="02020603050405020304" pitchFamily="18" charset="0"/>
                <a:cs typeface="Times New Roman" panose="02020603050405020304" pitchFamily="18" charset="0"/>
              </a:rPr>
              <a:t>Suhrawardy</a:t>
            </a:r>
            <a:r>
              <a:rPr lang="en-US" dirty="0">
                <a:solidFill>
                  <a:schemeClr val="tx1"/>
                </a:solidFill>
                <a:latin typeface="Times New Roman" panose="02020603050405020304" pitchFamily="18" charset="0"/>
                <a:cs typeface="Times New Roman" panose="02020603050405020304" pitchFamily="18" charset="0"/>
              </a:rPr>
              <a:t> were staying abroad, there was no demonstration against the incidents.</a:t>
            </a:r>
          </a:p>
          <a:p>
            <a:endParaRPr lang="en-US" dirty="0"/>
          </a:p>
        </p:txBody>
      </p:sp>
      <p:pic>
        <p:nvPicPr>
          <p:cNvPr id="8194" name="Picture 2" descr="Becoming a minister (1954-1957) : Father of the Nation Bangabandhu Sheikh  Mujibur Rahman Memorial Muse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995054"/>
            <a:ext cx="5719156" cy="38740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793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0ADA3C-05A8-CD4C-A3B3-F2951D276A4B}"/>
              </a:ext>
            </a:extLst>
          </p:cNvPr>
          <p:cNvSpPr>
            <a:spLocks noGrp="1"/>
          </p:cNvSpPr>
          <p:nvPr>
            <p:ph type="title"/>
          </p:nvPr>
        </p:nvSpPr>
        <p:spPr>
          <a:xfrm>
            <a:off x="1097280" y="876300"/>
            <a:ext cx="10058400" cy="861060"/>
          </a:xfrm>
        </p:spPr>
        <p:txBody>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MARTIAL LAW IN 1958 </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D28E6F1A-5DBF-7D43-888F-034E3EE01E30}"/>
              </a:ext>
            </a:extLst>
          </p:cNvPr>
          <p:cNvSpPr>
            <a:spLocks noGrp="1"/>
          </p:cNvSpPr>
          <p:nvPr>
            <p:ph idx="1"/>
          </p:nvPr>
        </p:nvSpPr>
        <p:spPr>
          <a:xfrm>
            <a:off x="7135090" y="1845733"/>
            <a:ext cx="4020589" cy="4614051"/>
          </a:xfrm>
        </p:spPr>
        <p:txBody>
          <a:bodyPr>
            <a:normAutofit/>
          </a:bodyPr>
          <a:lstStyle/>
          <a:p>
            <a:pPr marL="571500" indent="-444500" algn="just">
              <a:spcBef>
                <a:spcPts val="600"/>
              </a:spcBef>
              <a:buFont typeface="Wingdings" pitchFamily="2" charset="2"/>
              <a:buChar char="q"/>
            </a:pPr>
            <a:endParaRPr lang="en-US" dirty="0" smtClean="0">
              <a:solidFill>
                <a:schemeClr val="tx1"/>
              </a:solidFill>
              <a:latin typeface="Times New Roman" panose="02020603050405020304" pitchFamily="18" charset="0"/>
              <a:cs typeface="Times New Roman" panose="02020603050405020304" pitchFamily="18" charset="0"/>
            </a:endParaRPr>
          </a:p>
          <a:p>
            <a:pPr marL="571500" indent="-444500" algn="just">
              <a:spcBef>
                <a:spcPts val="600"/>
              </a:spcBef>
              <a:buFont typeface="Wingdings" pitchFamily="2" charset="2"/>
              <a:buChar char="q"/>
            </a:pPr>
            <a:r>
              <a:rPr lang="en-US" dirty="0" smtClean="0">
                <a:solidFill>
                  <a:schemeClr val="tx1"/>
                </a:solidFill>
                <a:latin typeface="Times New Roman" panose="02020603050405020304" pitchFamily="18" charset="0"/>
                <a:cs typeface="Times New Roman" panose="02020603050405020304" pitchFamily="18" charset="0"/>
              </a:rPr>
              <a:t>President </a:t>
            </a:r>
            <a:r>
              <a:rPr lang="en-US" dirty="0" err="1">
                <a:solidFill>
                  <a:schemeClr val="tx1"/>
                </a:solidFill>
                <a:latin typeface="Times New Roman" panose="02020603050405020304" pitchFamily="18" charset="0"/>
                <a:cs typeface="Times New Roman" panose="02020603050405020304" pitchFamily="18" charset="0"/>
              </a:rPr>
              <a:t>Iskander</a:t>
            </a:r>
            <a:r>
              <a:rPr lang="en-US" dirty="0">
                <a:solidFill>
                  <a:schemeClr val="tx1"/>
                </a:solidFill>
                <a:latin typeface="Times New Roman" panose="02020603050405020304" pitchFamily="18" charset="0"/>
                <a:cs typeface="Times New Roman" panose="02020603050405020304" pitchFamily="18" charset="0"/>
              </a:rPr>
              <a:t> Mirza proclaimed martial law by compelling the parliamentary government of Malik </a:t>
            </a:r>
            <a:r>
              <a:rPr lang="en-US" dirty="0" err="1">
                <a:solidFill>
                  <a:schemeClr val="tx1"/>
                </a:solidFill>
                <a:latin typeface="Times New Roman" panose="02020603050405020304" pitchFamily="18" charset="0"/>
                <a:cs typeface="Times New Roman" panose="02020603050405020304" pitchFamily="18" charset="0"/>
              </a:rPr>
              <a:t>Feroz</a:t>
            </a:r>
            <a:r>
              <a:rPr lang="en-US" dirty="0">
                <a:solidFill>
                  <a:schemeClr val="tx1"/>
                </a:solidFill>
                <a:latin typeface="Times New Roman" panose="02020603050405020304" pitchFamily="18" charset="0"/>
                <a:cs typeface="Times New Roman" panose="02020603050405020304" pitchFamily="18" charset="0"/>
              </a:rPr>
              <a:t> Khan to step down on 7 October 1958. Major General </a:t>
            </a:r>
            <a:r>
              <a:rPr lang="en-US" dirty="0" err="1">
                <a:solidFill>
                  <a:schemeClr val="tx1"/>
                </a:solidFill>
                <a:latin typeface="Times New Roman" panose="02020603050405020304" pitchFamily="18" charset="0"/>
                <a:cs typeface="Times New Roman" panose="02020603050405020304" pitchFamily="18" charset="0"/>
              </a:rPr>
              <a:t>Omrao</a:t>
            </a:r>
            <a:r>
              <a:rPr lang="en-US" dirty="0">
                <a:solidFill>
                  <a:schemeClr val="tx1"/>
                </a:solidFill>
                <a:latin typeface="Times New Roman" panose="02020603050405020304" pitchFamily="18" charset="0"/>
                <a:cs typeface="Times New Roman" panose="02020603050405020304" pitchFamily="18" charset="0"/>
              </a:rPr>
              <a:t> Khan was appointed the Martial Law Administrator in East Pakistan but in a few days, General </a:t>
            </a:r>
            <a:r>
              <a:rPr lang="en-US" dirty="0" err="1">
                <a:solidFill>
                  <a:schemeClr val="tx1"/>
                </a:solidFill>
                <a:latin typeface="Times New Roman" panose="02020603050405020304" pitchFamily="18" charset="0"/>
                <a:cs typeface="Times New Roman" panose="02020603050405020304" pitchFamily="18" charset="0"/>
              </a:rPr>
              <a:t>Ayub</a:t>
            </a:r>
            <a:r>
              <a:rPr lang="en-US" dirty="0">
                <a:solidFill>
                  <a:schemeClr val="tx1"/>
                </a:solidFill>
                <a:latin typeface="Times New Roman" panose="02020603050405020304" pitchFamily="18" charset="0"/>
                <a:cs typeface="Times New Roman" panose="02020603050405020304" pitchFamily="18" charset="0"/>
              </a:rPr>
              <a:t> Khan assumed to the presidency through a coup against </a:t>
            </a:r>
            <a:r>
              <a:rPr lang="en-US" dirty="0" err="1">
                <a:solidFill>
                  <a:schemeClr val="tx1"/>
                </a:solidFill>
                <a:latin typeface="Times New Roman" panose="02020603050405020304" pitchFamily="18" charset="0"/>
                <a:cs typeface="Times New Roman" panose="02020603050405020304" pitchFamily="18" charset="0"/>
              </a:rPr>
              <a:t>Iskander</a:t>
            </a:r>
            <a:r>
              <a:rPr lang="en-US" dirty="0">
                <a:solidFill>
                  <a:schemeClr val="tx1"/>
                </a:solidFill>
                <a:latin typeface="Times New Roman" panose="02020603050405020304" pitchFamily="18" charset="0"/>
                <a:cs typeface="Times New Roman" panose="02020603050405020304" pitchFamily="18" charset="0"/>
              </a:rPr>
              <a:t> Mirza. </a:t>
            </a:r>
          </a:p>
          <a:p>
            <a:pPr marL="571500" indent="-444500" algn="just">
              <a:spcBef>
                <a:spcPts val="600"/>
              </a:spcBef>
              <a:buFont typeface="Wingdings" pitchFamily="2" charset="2"/>
              <a:buChar char="q"/>
            </a:pPr>
            <a:endParaRPr lang="en-US" sz="2400" dirty="0"/>
          </a:p>
          <a:p>
            <a:pPr algn="just">
              <a:spcBef>
                <a:spcPts val="600"/>
              </a:spcBef>
            </a:pPr>
            <a:endParaRPr lang="en-US" sz="2400" dirty="0"/>
          </a:p>
          <a:p>
            <a:endParaRPr lang="en-US" dirty="0"/>
          </a:p>
        </p:txBody>
      </p:sp>
      <p:pic>
        <p:nvPicPr>
          <p:cNvPr id="13314" name="Picture 2" descr="Flashback: The Martial Law of 1958 - Pakistan - DAWN.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5825" y="2119746"/>
            <a:ext cx="5899265" cy="35467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8930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BASIC DEMOCRACY OF AYUB KHAN</a:t>
            </a:r>
            <a:endParaRPr lang="en-US" sz="3200" b="1" dirty="0">
              <a:solidFill>
                <a:srgbClr val="C00000"/>
              </a:solidFill>
            </a:endParaRPr>
          </a:p>
        </p:txBody>
      </p:sp>
      <p:sp>
        <p:nvSpPr>
          <p:cNvPr id="3" name="Content Placeholder 2"/>
          <p:cNvSpPr>
            <a:spLocks noGrp="1"/>
          </p:cNvSpPr>
          <p:nvPr>
            <p:ph idx="1"/>
          </p:nvPr>
        </p:nvSpPr>
        <p:spPr>
          <a:xfrm>
            <a:off x="6885709" y="1845734"/>
            <a:ext cx="4269971" cy="4023360"/>
          </a:xfrm>
        </p:spPr>
        <p:txBody>
          <a:bodyPr>
            <a:normAutofit/>
          </a:bodyPr>
          <a:lstStyle/>
          <a:p>
            <a:pPr marL="571500" indent="-444500" algn="just">
              <a:spcBef>
                <a:spcPts val="600"/>
              </a:spcBef>
              <a:buFont typeface="Wingdings" pitchFamily="2" charset="2"/>
              <a:buChar char="q"/>
            </a:pPr>
            <a:r>
              <a:rPr lang="en-US" b="1" dirty="0">
                <a:solidFill>
                  <a:schemeClr val="tx1"/>
                </a:solidFill>
                <a:latin typeface="Times New Roman" panose="02020603050405020304" pitchFamily="18" charset="0"/>
                <a:cs typeface="Times New Roman" panose="02020603050405020304" pitchFamily="18" charset="0"/>
              </a:rPr>
              <a:t>Basic Democracy of </a:t>
            </a:r>
            <a:r>
              <a:rPr lang="en-US" b="1" dirty="0" err="1">
                <a:solidFill>
                  <a:schemeClr val="tx1"/>
                </a:solidFill>
                <a:latin typeface="Times New Roman" panose="02020603050405020304" pitchFamily="18" charset="0"/>
                <a:cs typeface="Times New Roman" panose="02020603050405020304" pitchFamily="18" charset="0"/>
              </a:rPr>
              <a:t>Ayub</a:t>
            </a:r>
            <a:r>
              <a:rPr lang="en-US" b="1" dirty="0">
                <a:solidFill>
                  <a:schemeClr val="tx1"/>
                </a:solidFill>
                <a:latin typeface="Times New Roman" panose="02020603050405020304" pitchFamily="18" charset="0"/>
                <a:cs typeface="Times New Roman" panose="02020603050405020304" pitchFamily="18" charset="0"/>
              </a:rPr>
              <a:t> Khan: </a:t>
            </a:r>
            <a:r>
              <a:rPr lang="en-US" dirty="0">
                <a:solidFill>
                  <a:schemeClr val="tx1"/>
                </a:solidFill>
                <a:latin typeface="Times New Roman" panose="02020603050405020304" pitchFamily="18" charset="0"/>
                <a:cs typeface="Times New Roman" panose="02020603050405020304" pitchFamily="18" charset="0"/>
              </a:rPr>
              <a:t>After consolidating power in 1958, General </a:t>
            </a:r>
            <a:r>
              <a:rPr lang="en-US" dirty="0" err="1">
                <a:solidFill>
                  <a:schemeClr val="tx1"/>
                </a:solidFill>
                <a:latin typeface="Times New Roman" panose="02020603050405020304" pitchFamily="18" charset="0"/>
                <a:cs typeface="Times New Roman" panose="02020603050405020304" pitchFamily="18" charset="0"/>
              </a:rPr>
              <a:t>Ayub</a:t>
            </a:r>
            <a:r>
              <a:rPr lang="en-US" dirty="0">
                <a:solidFill>
                  <a:schemeClr val="tx1"/>
                </a:solidFill>
                <a:latin typeface="Times New Roman" panose="02020603050405020304" pitchFamily="18" charset="0"/>
                <a:cs typeface="Times New Roman" panose="02020603050405020304" pitchFamily="18" charset="0"/>
              </a:rPr>
              <a:t> Khan initiated to bring about absolute changes in the government system and politics in Pakistan. He abandoned the traditional democratic practices and introduced a strange and new electoral process. It was based on a concept called 'Basic Democracy. Basic Democracy is a sort of restricted democracy in which a few people would enjoy the privilege of electing the president. </a:t>
            </a:r>
          </a:p>
        </p:txBody>
      </p:sp>
      <p:pic>
        <p:nvPicPr>
          <p:cNvPr id="15362" name="Picture 2" descr="Martial Law In India - Indian Law Port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957918"/>
            <a:ext cx="5788429" cy="36670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001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BASIC DEMOCRACY OF AYUB KHAN</a:t>
            </a:r>
            <a:endParaRPr lang="en-US" sz="3200" dirty="0"/>
          </a:p>
        </p:txBody>
      </p:sp>
      <p:sp>
        <p:nvSpPr>
          <p:cNvPr id="3" name="Content Placeholder 2"/>
          <p:cNvSpPr>
            <a:spLocks noGrp="1"/>
          </p:cNvSpPr>
          <p:nvPr>
            <p:ph idx="1"/>
          </p:nvPr>
        </p:nvSpPr>
        <p:spPr>
          <a:xfrm>
            <a:off x="7315200" y="1845734"/>
            <a:ext cx="3840479" cy="4023360"/>
          </a:xfrm>
        </p:spPr>
        <p:txBody>
          <a:bodyPr/>
          <a:lstStyle/>
          <a:p>
            <a:pPr marL="127000" indent="0" algn="just">
              <a:spcBef>
                <a:spcPts val="600"/>
              </a:spcBef>
              <a:buNone/>
            </a:pPr>
            <a:r>
              <a:rPr lang="en-US" dirty="0">
                <a:solidFill>
                  <a:schemeClr val="tx1"/>
                </a:solidFill>
                <a:latin typeface="Times New Roman" panose="02020603050405020304" pitchFamily="18" charset="0"/>
                <a:cs typeface="Times New Roman" panose="02020603050405020304" pitchFamily="18" charset="0"/>
              </a:rPr>
              <a:t>Initially, Basic Democracy had four tires such as. </a:t>
            </a:r>
          </a:p>
          <a:p>
            <a:pPr marL="838200" lvl="0" indent="-266700" algn="just">
              <a:spcBef>
                <a:spcPts val="600"/>
              </a:spcBef>
              <a:buFont typeface="Wingdings" pitchFamily="2" charset="2"/>
              <a:buChar char="§"/>
            </a:pPr>
            <a:r>
              <a:rPr lang="en-US" dirty="0">
                <a:solidFill>
                  <a:schemeClr val="tx1"/>
                </a:solidFill>
                <a:latin typeface="Times New Roman" panose="02020603050405020304" pitchFamily="18" charset="0"/>
                <a:cs typeface="Times New Roman" panose="02020603050405020304" pitchFamily="18" charset="0"/>
              </a:rPr>
              <a:t>Union council (in the villages) and town and union committees (in urban areas) </a:t>
            </a:r>
          </a:p>
          <a:p>
            <a:pPr marL="838200" lvl="0" indent="-266700" algn="just">
              <a:spcBef>
                <a:spcPts val="600"/>
              </a:spcBef>
              <a:buFont typeface="Wingdings" pitchFamily="2" charset="2"/>
              <a:buChar char="§"/>
            </a:pPr>
            <a:r>
              <a:rPr lang="en-US" dirty="0">
                <a:solidFill>
                  <a:schemeClr val="tx1"/>
                </a:solidFill>
                <a:latin typeface="Times New Roman" panose="02020603050405020304" pitchFamily="18" charset="0"/>
                <a:cs typeface="Times New Roman" panose="02020603050405020304" pitchFamily="18" charset="0"/>
              </a:rPr>
              <a:t>Thana council in East Pakistan and </a:t>
            </a:r>
            <a:r>
              <a:rPr lang="en-US" dirty="0" err="1">
                <a:solidFill>
                  <a:schemeClr val="tx1"/>
                </a:solidFill>
                <a:latin typeface="Times New Roman" panose="02020603050405020304" pitchFamily="18" charset="0"/>
                <a:cs typeface="Times New Roman" panose="02020603050405020304" pitchFamily="18" charset="0"/>
              </a:rPr>
              <a:t>Tahsil</a:t>
            </a:r>
            <a:r>
              <a:rPr lang="en-US" dirty="0">
                <a:solidFill>
                  <a:schemeClr val="tx1"/>
                </a:solidFill>
                <a:latin typeface="Times New Roman" panose="02020603050405020304" pitchFamily="18" charset="0"/>
                <a:cs typeface="Times New Roman" panose="02020603050405020304" pitchFamily="18" charset="0"/>
              </a:rPr>
              <a:t> council in West Pakistan </a:t>
            </a:r>
          </a:p>
          <a:p>
            <a:pPr marL="838200" lvl="0" indent="-266700" algn="just">
              <a:spcBef>
                <a:spcPts val="600"/>
              </a:spcBef>
              <a:buFont typeface="Wingdings" pitchFamily="2" charset="2"/>
              <a:buChar char="§"/>
            </a:pPr>
            <a:r>
              <a:rPr lang="en-US" dirty="0">
                <a:solidFill>
                  <a:schemeClr val="tx1"/>
                </a:solidFill>
                <a:latin typeface="Times New Roman" panose="02020603050405020304" pitchFamily="18" charset="0"/>
                <a:cs typeface="Times New Roman" panose="02020603050405020304" pitchFamily="18" charset="0"/>
              </a:rPr>
              <a:t>District Council </a:t>
            </a:r>
          </a:p>
          <a:p>
            <a:pPr marL="838200" lvl="0" indent="-266700" algn="just">
              <a:spcBef>
                <a:spcPts val="600"/>
              </a:spcBef>
              <a:buFont typeface="Wingdings" pitchFamily="2" charset="2"/>
              <a:buChar char="§"/>
            </a:pPr>
            <a:r>
              <a:rPr lang="en-US" dirty="0">
                <a:solidFill>
                  <a:schemeClr val="tx1"/>
                </a:solidFill>
                <a:latin typeface="Times New Roman" panose="02020603050405020304" pitchFamily="18" charset="0"/>
                <a:cs typeface="Times New Roman" panose="02020603050405020304" pitchFamily="18" charset="0"/>
              </a:rPr>
              <a:t>Divisional council. </a:t>
            </a:r>
          </a:p>
          <a:p>
            <a:endParaRPr lang="en-US" dirty="0"/>
          </a:p>
        </p:txBody>
      </p:sp>
      <p:pic>
        <p:nvPicPr>
          <p:cNvPr id="17410" name="Picture 2" descr="1958 Pakistani military coup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032247"/>
            <a:ext cx="6096000" cy="38368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844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40C8DE-C45B-4C49-A338-1127CB7C74A3}"/>
              </a:ext>
            </a:extLst>
          </p:cNvPr>
          <p:cNvSpPr>
            <a:spLocks noGrp="1"/>
          </p:cNvSpPr>
          <p:nvPr>
            <p:ph type="title"/>
          </p:nvPr>
        </p:nvSpPr>
        <p:spPr>
          <a:xfrm>
            <a:off x="1097280" y="1003300"/>
            <a:ext cx="10058400" cy="734060"/>
          </a:xfrm>
        </p:spPr>
        <p:txBody>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BASIC DEMOCRACY OF AYUB KHAN</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D82D4054-4857-2F40-96EC-4F4943A4A586}"/>
              </a:ext>
            </a:extLst>
          </p:cNvPr>
          <p:cNvSpPr>
            <a:spLocks noGrp="1"/>
          </p:cNvSpPr>
          <p:nvPr>
            <p:ph idx="1"/>
          </p:nvPr>
        </p:nvSpPr>
        <p:spPr>
          <a:xfrm>
            <a:off x="7523018" y="1845734"/>
            <a:ext cx="3632662" cy="4125575"/>
          </a:xfrm>
        </p:spPr>
        <p:txBody>
          <a:bodyPr>
            <a:normAutofit fontScale="92500" lnSpcReduction="10000"/>
          </a:bodyPr>
          <a:lstStyle/>
          <a:p>
            <a:pPr marL="393700" indent="0" algn="just">
              <a:buNone/>
            </a:pPr>
            <a:r>
              <a:rPr lang="en-US" dirty="0">
                <a:solidFill>
                  <a:schemeClr val="tx1"/>
                </a:solidFill>
                <a:latin typeface="Times New Roman" panose="02020603050405020304" pitchFamily="18" charset="0"/>
                <a:cs typeface="Times New Roman" panose="02020603050405020304" pitchFamily="18" charset="0"/>
              </a:rPr>
              <a:t>The councils consisted of elected and nominated members as well. There were 40000 electoral units in each part of Pakistan total number of 80,000 in the country. The members of this Basic Democracy were the Basic Democrats or BD members. People’s participation was limited in electing BD members. BD members were the valid electors. None but these BD members could elect the President and the members of the National and Provincial Legislative Councils</a:t>
            </a:r>
            <a:r>
              <a:rPr lang="en-US" dirty="0" smtClean="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latin typeface="Times New Roman" panose="02020603050405020304" pitchFamily="18" charset="0"/>
              <a:cs typeface="Times New Roman" panose="02020603050405020304" pitchFamily="18" charset="0"/>
            </a:endParaRPr>
          </a:p>
          <a:p>
            <a:endParaRPr lang="en-US" dirty="0"/>
          </a:p>
        </p:txBody>
      </p:sp>
      <p:pic>
        <p:nvPicPr>
          <p:cNvPr id="6" name="Picture 5"/>
          <p:cNvPicPr>
            <a:picLocks noChangeAspect="1"/>
          </p:cNvPicPr>
          <p:nvPr/>
        </p:nvPicPr>
        <p:blipFill>
          <a:blip r:embed="rId2"/>
          <a:stretch>
            <a:fillRect/>
          </a:stretch>
        </p:blipFill>
        <p:spPr>
          <a:xfrm>
            <a:off x="1097280" y="1845734"/>
            <a:ext cx="6245629" cy="4125575"/>
          </a:xfrm>
          <a:prstGeom prst="rect">
            <a:avLst/>
          </a:prstGeom>
        </p:spPr>
      </p:pic>
    </p:spTree>
    <p:extLst>
      <p:ext uri="{BB962C8B-B14F-4D97-AF65-F5344CB8AC3E}">
        <p14:creationId xmlns:p14="http://schemas.microsoft.com/office/powerpoint/2010/main" val="22392362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BASIC DEMOCRACY OF AYUB KHAN</a:t>
            </a:r>
            <a:endParaRPr lang="en-US" sz="3200" dirty="0"/>
          </a:p>
        </p:txBody>
      </p:sp>
      <p:sp>
        <p:nvSpPr>
          <p:cNvPr id="3" name="Content Placeholder 2"/>
          <p:cNvSpPr>
            <a:spLocks noGrp="1"/>
          </p:cNvSpPr>
          <p:nvPr>
            <p:ph idx="1"/>
          </p:nvPr>
        </p:nvSpPr>
        <p:spPr>
          <a:xfrm>
            <a:off x="6511636" y="1845734"/>
            <a:ext cx="4644044" cy="4023360"/>
          </a:xfrm>
        </p:spPr>
        <p:txBody>
          <a:bodyPr/>
          <a:lstStyle/>
          <a:p>
            <a:pPr algn="just"/>
            <a:endParaRPr lang="en-US" dirty="0" smtClean="0">
              <a:solidFill>
                <a:schemeClr val="tx1"/>
              </a:solidFill>
              <a:latin typeface="Times New Roman" panose="02020603050405020304" pitchFamily="18" charset="0"/>
              <a:cs typeface="Times New Roman" panose="02020603050405020304" pitchFamily="18" charset="0"/>
            </a:endParaRPr>
          </a:p>
          <a:p>
            <a:pPr algn="just"/>
            <a:endParaRPr lang="en-US" dirty="0" smtClean="0">
              <a:solidFill>
                <a:schemeClr val="tx1"/>
              </a:solidFill>
              <a:latin typeface="Times New Roman" panose="02020603050405020304" pitchFamily="18" charset="0"/>
              <a:cs typeface="Times New Roman" panose="02020603050405020304" pitchFamily="18" charset="0"/>
            </a:endParaRPr>
          </a:p>
          <a:p>
            <a:pPr algn="just"/>
            <a:r>
              <a:rPr lang="en-US" dirty="0" err="1" smtClean="0">
                <a:solidFill>
                  <a:schemeClr val="tx1"/>
                </a:solidFill>
                <a:latin typeface="Times New Roman" panose="02020603050405020304" pitchFamily="18" charset="0"/>
                <a:cs typeface="Times New Roman" panose="02020603050405020304" pitchFamily="18" charset="0"/>
              </a:rPr>
              <a:t>Ayub</a:t>
            </a:r>
            <a:r>
              <a:rPr lang="en-US" dirty="0" smtClean="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Khan became the president for the following five years after winning the confidence votes of these members. Thus he also gained the authority to formulate a constitution for the country. The new constitution was made to the public on 1 March 1962 and the martial law was withdrawn on 8 June. </a:t>
            </a:r>
          </a:p>
          <a:p>
            <a:endParaRPr lang="en-US" dirty="0"/>
          </a:p>
        </p:txBody>
      </p:sp>
      <p:pic>
        <p:nvPicPr>
          <p:cNvPr id="6" name="Picture 2" descr="Martial Law Under Field Marshal Ayub Khan | Provincial Assemblies were  dissolved and all political activities were bann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119745"/>
            <a:ext cx="4959927"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224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ED6B92D-905B-EB4B-98AE-C5B7C390A744}"/>
              </a:ext>
            </a:extLst>
          </p:cNvPr>
          <p:cNvSpPr>
            <a:spLocks noGrp="1"/>
          </p:cNvSpPr>
          <p:nvPr>
            <p:ph idx="1"/>
          </p:nvPr>
        </p:nvSpPr>
        <p:spPr>
          <a:xfrm>
            <a:off x="6761018" y="2033155"/>
            <a:ext cx="4394662" cy="4426629"/>
          </a:xfrm>
        </p:spPr>
        <p:txBody>
          <a:bodyPr>
            <a:normAutofit lnSpcReduction="10000"/>
          </a:bodyPr>
          <a:lstStyle/>
          <a:p>
            <a:pPr marL="266700" indent="0" algn="just">
              <a:buNone/>
            </a:pPr>
            <a:r>
              <a:rPr lang="en-US" dirty="0">
                <a:solidFill>
                  <a:schemeClr val="tx1"/>
                </a:solidFill>
                <a:latin typeface="Times New Roman" panose="02020603050405020304" pitchFamily="18" charset="0"/>
                <a:cs typeface="Times New Roman" panose="02020603050405020304" pitchFamily="18" charset="0"/>
              </a:rPr>
              <a:t>The Bengali nation first united in an unprecedented way </a:t>
            </a:r>
            <a:r>
              <a:rPr lang="en-US" dirty="0" smtClean="0">
                <a:solidFill>
                  <a:schemeClr val="tx1"/>
                </a:solidFill>
                <a:latin typeface="Times New Roman" panose="02020603050405020304" pitchFamily="18" charset="0"/>
                <a:cs typeface="Times New Roman" panose="02020603050405020304" pitchFamily="18" charset="0"/>
              </a:rPr>
              <a:t>centering </a:t>
            </a:r>
            <a:r>
              <a:rPr lang="en-US" dirty="0">
                <a:solidFill>
                  <a:schemeClr val="tx1"/>
                </a:solidFill>
                <a:latin typeface="Times New Roman" panose="02020603050405020304" pitchFamily="18" charset="0"/>
                <a:cs typeface="Times New Roman" panose="02020603050405020304" pitchFamily="18" charset="0"/>
              </a:rPr>
              <a:t>the 1952 Language Movement, which ultimately paved the way for realizing the rights and protests the exploitation of the Pakistani government. As young Sheikh </a:t>
            </a:r>
            <a:r>
              <a:rPr lang="en-US" dirty="0" err="1">
                <a:solidFill>
                  <a:schemeClr val="tx1"/>
                </a:solidFill>
                <a:latin typeface="Times New Roman" panose="02020603050405020304" pitchFamily="18" charset="0"/>
                <a:cs typeface="Times New Roman" panose="02020603050405020304" pitchFamily="18" charset="0"/>
              </a:rPr>
              <a:t>Mujibur</a:t>
            </a:r>
            <a:r>
              <a:rPr lang="en-US" dirty="0">
                <a:solidFill>
                  <a:schemeClr val="tx1"/>
                </a:solidFill>
                <a:latin typeface="Times New Roman" panose="02020603050405020304" pitchFamily="18" charset="0"/>
                <a:cs typeface="Times New Roman" panose="02020603050405020304" pitchFamily="18" charset="0"/>
              </a:rPr>
              <a:t> Rahman assumed the general secretary of the then </a:t>
            </a:r>
            <a:r>
              <a:rPr lang="en-US" dirty="0" err="1">
                <a:solidFill>
                  <a:schemeClr val="tx1"/>
                </a:solidFill>
                <a:latin typeface="Times New Roman" panose="02020603050405020304" pitchFamily="18" charset="0"/>
                <a:cs typeface="Times New Roman" panose="02020603050405020304" pitchFamily="18" charset="0"/>
              </a:rPr>
              <a:t>Awami</a:t>
            </a:r>
            <a:r>
              <a:rPr lang="en-US" dirty="0">
                <a:solidFill>
                  <a:schemeClr val="tx1"/>
                </a:solidFill>
                <a:latin typeface="Times New Roman" panose="02020603050405020304" pitchFamily="18" charset="0"/>
                <a:cs typeface="Times New Roman" panose="02020603050405020304" pitchFamily="18" charset="0"/>
              </a:rPr>
              <a:t> Muslim League, he rose the nation with the spirit of the language movement. He drew the world’s attention by delivering a speech in Bangla at the World Peace Council in China in 1953. Another renowned author Munoz </a:t>
            </a:r>
            <a:r>
              <a:rPr lang="en-US" dirty="0" err="1">
                <a:solidFill>
                  <a:schemeClr val="tx1"/>
                </a:solidFill>
                <a:latin typeface="Times New Roman" panose="02020603050405020304" pitchFamily="18" charset="0"/>
                <a:cs typeface="Times New Roman" panose="02020603050405020304" pitchFamily="18" charset="0"/>
              </a:rPr>
              <a:t>Basu</a:t>
            </a:r>
            <a:r>
              <a:rPr lang="en-US" dirty="0">
                <a:solidFill>
                  <a:schemeClr val="tx1"/>
                </a:solidFill>
                <a:latin typeface="Times New Roman" panose="02020603050405020304" pitchFamily="18" charset="0"/>
                <a:cs typeface="Times New Roman" panose="02020603050405020304" pitchFamily="18" charset="0"/>
              </a:rPr>
              <a:t> from West Bengal also gave his speech in Bangla in the </a:t>
            </a:r>
            <a:r>
              <a:rPr lang="en-US" dirty="0" smtClean="0">
                <a:solidFill>
                  <a:schemeClr val="tx1"/>
                </a:solidFill>
                <a:latin typeface="Times New Roman" panose="02020603050405020304" pitchFamily="18" charset="0"/>
                <a:cs typeface="Times New Roman" panose="02020603050405020304" pitchFamily="18" charset="0"/>
              </a:rPr>
              <a:t>programmed.</a:t>
            </a:r>
            <a:endParaRPr lang="en-US" dirty="0">
              <a:solidFill>
                <a:schemeClr val="tx1"/>
              </a:solidFill>
              <a:latin typeface="Times New Roman" panose="02020603050405020304" pitchFamily="18" charset="0"/>
              <a:cs typeface="Times New Roman" panose="02020603050405020304" pitchFamily="18" charset="0"/>
            </a:endParaRPr>
          </a:p>
          <a:p>
            <a:endParaRPr lang="en-US" dirty="0"/>
          </a:p>
        </p:txBody>
      </p:sp>
      <p:sp>
        <p:nvSpPr>
          <p:cNvPr id="5" name="Title 1">
            <a:extLst>
              <a:ext uri="{FF2B5EF4-FFF2-40B4-BE49-F238E27FC236}">
                <a16:creationId xmlns:a16="http://schemas.microsoft.com/office/drawing/2014/main" xmlns="" id="{03E1C0A1-4E6D-3249-989A-8FF5311A9501}"/>
              </a:ext>
            </a:extLst>
          </p:cNvPr>
          <p:cNvSpPr>
            <a:spLocks noGrp="1"/>
          </p:cNvSpPr>
          <p:nvPr>
            <p:ph type="title"/>
          </p:nvPr>
        </p:nvSpPr>
        <p:spPr>
          <a:xfrm>
            <a:off x="1097280" y="850900"/>
            <a:ext cx="10058400" cy="886460"/>
          </a:xfrm>
        </p:spPr>
        <p:txBody>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UNITED FRONT – 1954 ELECTION </a:t>
            </a:r>
            <a:endParaRPr lang="en-US" sz="3200" b="1" dirty="0">
              <a:solidFill>
                <a:srgbClr val="C0000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1097280" y="2147455"/>
            <a:ext cx="5606935"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24911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F9B37B-1967-1448-A4FA-5B32102D9631}"/>
              </a:ext>
            </a:extLst>
          </p:cNvPr>
          <p:cNvSpPr>
            <a:spLocks noGrp="1"/>
          </p:cNvSpPr>
          <p:nvPr>
            <p:ph type="title"/>
          </p:nvPr>
        </p:nvSpPr>
        <p:spPr>
          <a:xfrm>
            <a:off x="1097280" y="889000"/>
            <a:ext cx="10058400" cy="848360"/>
          </a:xfrm>
        </p:spPr>
        <p:txBody>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THE MOVEMENT AGAINST MILITARY RULE </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A412A51C-A59E-8645-8CBA-AD80813CA526}"/>
              </a:ext>
            </a:extLst>
          </p:cNvPr>
          <p:cNvSpPr>
            <a:spLocks noGrp="1"/>
          </p:cNvSpPr>
          <p:nvPr>
            <p:ph idx="1"/>
          </p:nvPr>
        </p:nvSpPr>
        <p:spPr>
          <a:xfrm>
            <a:off x="7038109" y="2095116"/>
            <a:ext cx="4117570" cy="3640666"/>
          </a:xfrm>
        </p:spPr>
        <p:txBody>
          <a:bodyPr>
            <a:normAutofit/>
          </a:bodyPr>
          <a:lstStyle/>
          <a:p>
            <a:pPr marL="88900" indent="0" algn="just">
              <a:buNone/>
            </a:pPr>
            <a:endParaRPr lang="en-US" dirty="0" smtClean="0">
              <a:solidFill>
                <a:schemeClr val="tx1"/>
              </a:solidFill>
              <a:latin typeface="Times New Roman" panose="02020603050405020304" pitchFamily="18" charset="0"/>
              <a:cs typeface="Times New Roman" panose="02020603050405020304" pitchFamily="18" charset="0"/>
            </a:endParaRPr>
          </a:p>
          <a:p>
            <a:pPr marL="88900" indent="0" algn="just">
              <a:buNone/>
            </a:pPr>
            <a:r>
              <a:rPr lang="en-US" dirty="0" err="1" smtClean="0">
                <a:solidFill>
                  <a:schemeClr val="tx1"/>
                </a:solidFill>
                <a:latin typeface="Times New Roman" panose="02020603050405020304" pitchFamily="18" charset="0"/>
                <a:cs typeface="Times New Roman" panose="02020603050405020304" pitchFamily="18" charset="0"/>
              </a:rPr>
              <a:t>Suhrawardy</a:t>
            </a:r>
            <a:r>
              <a:rPr lang="en-US" dirty="0" smtClean="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was taken into custody alleged anti-state conspiracy. The news of Suhrawardy's arrest sparked students' reactions in East Pakistan. They called for a strike and brought out processions. This student program originated the anti-</a:t>
            </a:r>
            <a:r>
              <a:rPr lang="en-US" dirty="0" err="1">
                <a:solidFill>
                  <a:schemeClr val="tx1"/>
                </a:solidFill>
                <a:latin typeface="Times New Roman" panose="02020603050405020304" pitchFamily="18" charset="0"/>
                <a:cs typeface="Times New Roman" panose="02020603050405020304" pitchFamily="18" charset="0"/>
              </a:rPr>
              <a:t>Ayub</a:t>
            </a:r>
            <a:r>
              <a:rPr lang="en-US" dirty="0">
                <a:solidFill>
                  <a:schemeClr val="tx1"/>
                </a:solidFill>
                <a:latin typeface="Times New Roman" panose="02020603050405020304" pitchFamily="18" charset="0"/>
                <a:cs typeface="Times New Roman" panose="02020603050405020304" pitchFamily="18" charset="0"/>
              </a:rPr>
              <a:t> movement in East Pakistan. The government closed the University of Dhaka. </a:t>
            </a:r>
          </a:p>
        </p:txBody>
      </p:sp>
      <p:pic>
        <p:nvPicPr>
          <p:cNvPr id="18436" name="Picture 4" descr="1962 Education Movement | 1962 Education Movement: Sheikh Mu… | Flick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095116"/>
            <a:ext cx="5774575" cy="36406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2837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THE MOVEMENT AGAINST MILITARY RULE </a:t>
            </a:r>
            <a:endParaRPr lang="en-US" sz="3200" dirty="0"/>
          </a:p>
        </p:txBody>
      </p:sp>
      <p:sp>
        <p:nvSpPr>
          <p:cNvPr id="3" name="Content Placeholder 2"/>
          <p:cNvSpPr>
            <a:spLocks noGrp="1"/>
          </p:cNvSpPr>
          <p:nvPr>
            <p:ph idx="1"/>
          </p:nvPr>
        </p:nvSpPr>
        <p:spPr>
          <a:xfrm>
            <a:off x="7315200" y="2133600"/>
            <a:ext cx="3840480" cy="3735494"/>
          </a:xfrm>
        </p:spPr>
        <p:txBody>
          <a:bodyPr>
            <a:normAutofit fontScale="92500" lnSpcReduction="10000"/>
          </a:bodyPr>
          <a:lstStyle/>
          <a:p>
            <a:pPr algn="just"/>
            <a:r>
              <a:rPr lang="en-US" dirty="0">
                <a:solidFill>
                  <a:schemeClr val="tx1"/>
                </a:solidFill>
                <a:latin typeface="Times New Roman" panose="02020603050405020304" pitchFamily="18" charset="0"/>
                <a:cs typeface="Times New Roman" panose="02020603050405020304" pitchFamily="18" charset="0"/>
              </a:rPr>
              <a:t>Students confronted huge policing activities on them including arrests and tortures. When </a:t>
            </a:r>
            <a:r>
              <a:rPr lang="en-US" dirty="0" err="1">
                <a:solidFill>
                  <a:schemeClr val="tx1"/>
                </a:solidFill>
                <a:latin typeface="Times New Roman" panose="02020603050405020304" pitchFamily="18" charset="0"/>
                <a:cs typeface="Times New Roman" panose="02020603050405020304" pitchFamily="18" charset="0"/>
              </a:rPr>
              <a:t>Ayub</a:t>
            </a:r>
            <a:r>
              <a:rPr lang="en-US" dirty="0">
                <a:solidFill>
                  <a:schemeClr val="tx1"/>
                </a:solidFill>
                <a:latin typeface="Times New Roman" panose="02020603050405020304" pitchFamily="18" charset="0"/>
                <a:cs typeface="Times New Roman" panose="02020603050405020304" pitchFamily="18" charset="0"/>
              </a:rPr>
              <a:t> Khan announced the enactment of a new constitution, the student community in East Pakistan staged demonstrations and abstained from attending classes. Intellectuals, teachers, politicians, and others extended their support to the students' movement opposing the new constitution. </a:t>
            </a:r>
            <a:r>
              <a:rPr lang="en-US" dirty="0" err="1">
                <a:solidFill>
                  <a:schemeClr val="tx1"/>
                </a:solidFill>
                <a:latin typeface="Times New Roman" panose="02020603050405020304" pitchFamily="18" charset="0"/>
                <a:cs typeface="Times New Roman" panose="02020603050405020304" pitchFamily="18" charset="0"/>
              </a:rPr>
              <a:t>Ayub</a:t>
            </a:r>
            <a:r>
              <a:rPr lang="en-US" dirty="0">
                <a:solidFill>
                  <a:schemeClr val="tx1"/>
                </a:solidFill>
                <a:latin typeface="Times New Roman" panose="02020603050405020304" pitchFamily="18" charset="0"/>
                <a:cs typeface="Times New Roman" panose="02020603050405020304" pitchFamily="18" charset="0"/>
              </a:rPr>
              <a:t> Khan and East Pakistan Governor </a:t>
            </a:r>
            <a:r>
              <a:rPr lang="en-US" dirty="0" err="1">
                <a:solidFill>
                  <a:schemeClr val="tx1"/>
                </a:solidFill>
                <a:latin typeface="Times New Roman" panose="02020603050405020304" pitchFamily="18" charset="0"/>
                <a:cs typeface="Times New Roman" panose="02020603050405020304" pitchFamily="18" charset="0"/>
              </a:rPr>
              <a:t>Monaem</a:t>
            </a:r>
            <a:r>
              <a:rPr lang="en-US" dirty="0">
                <a:solidFill>
                  <a:schemeClr val="tx1"/>
                </a:solidFill>
                <a:latin typeface="Times New Roman" panose="02020603050405020304" pitchFamily="18" charset="0"/>
                <a:cs typeface="Times New Roman" panose="02020603050405020304" pitchFamily="18" charset="0"/>
              </a:rPr>
              <a:t> Khan took strict oppressive measures to control the student movement. </a:t>
            </a:r>
          </a:p>
          <a:p>
            <a:endParaRPr lang="en-US" dirty="0"/>
          </a:p>
        </p:txBody>
      </p:sp>
      <p:pic>
        <p:nvPicPr>
          <p:cNvPr id="5" name="Picture 2" descr="National Education Movement | জাতীয় শিক্ষা আন্দোলন | Study 4 education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008909"/>
            <a:ext cx="6120938" cy="36298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801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THE MOVEMENT AGAINST MILITARY RULE </a:t>
            </a:r>
            <a:endParaRPr lang="en-US" sz="3200" dirty="0"/>
          </a:p>
        </p:txBody>
      </p:sp>
      <p:sp>
        <p:nvSpPr>
          <p:cNvPr id="3" name="Content Placeholder 2"/>
          <p:cNvSpPr>
            <a:spLocks noGrp="1"/>
          </p:cNvSpPr>
          <p:nvPr>
            <p:ph idx="1"/>
          </p:nvPr>
        </p:nvSpPr>
        <p:spPr>
          <a:xfrm>
            <a:off x="7301344" y="2258290"/>
            <a:ext cx="3854335" cy="3610803"/>
          </a:xfrm>
        </p:spPr>
        <p:txBody>
          <a:bodyPr/>
          <a:lstStyle/>
          <a:p>
            <a:pPr algn="just"/>
            <a:r>
              <a:rPr lang="en-US" dirty="0" smtClean="0">
                <a:solidFill>
                  <a:schemeClr val="tx1"/>
                </a:solidFill>
                <a:latin typeface="Times New Roman" panose="02020603050405020304" pitchFamily="18" charset="0"/>
                <a:cs typeface="Times New Roman" panose="02020603050405020304" pitchFamily="18" charset="0"/>
              </a:rPr>
              <a:t>The </a:t>
            </a:r>
            <a:r>
              <a:rPr lang="en-US" dirty="0">
                <a:solidFill>
                  <a:schemeClr val="tx1"/>
                </a:solidFill>
                <a:latin typeface="Times New Roman" panose="02020603050405020304" pitchFamily="18" charset="0"/>
                <a:cs typeface="Times New Roman" panose="02020603050405020304" pitchFamily="18" charset="0"/>
              </a:rPr>
              <a:t>student movement got momentum when the Sharif Commission Report on education issues was published in August 1962. The recommendations in the report posed the threat of jeopardizing students' interests and rights. This resulted in a </a:t>
            </a:r>
            <a:r>
              <a:rPr lang="en-US" dirty="0" smtClean="0">
                <a:solidFill>
                  <a:schemeClr val="tx1"/>
                </a:solidFill>
                <a:latin typeface="Times New Roman" panose="02020603050405020304" pitchFamily="18" charset="0"/>
                <a:cs typeface="Times New Roman" panose="02020603050405020304" pitchFamily="18" charset="0"/>
              </a:rPr>
              <a:t>massive </a:t>
            </a:r>
            <a:r>
              <a:rPr lang="en-US" dirty="0">
                <a:solidFill>
                  <a:schemeClr val="tx1"/>
                </a:solidFill>
                <a:latin typeface="Times New Roman" panose="02020603050405020304" pitchFamily="18" charset="0"/>
                <a:cs typeface="Times New Roman" panose="02020603050405020304" pitchFamily="18" charset="0"/>
              </a:rPr>
              <a:t>student movement. </a:t>
            </a:r>
            <a:endParaRPr lang="en-US" dirty="0"/>
          </a:p>
        </p:txBody>
      </p:sp>
      <p:pic>
        <p:nvPicPr>
          <p:cNvPr id="7" name="Picture 2" descr="1962 Education Movement | 1962 Education Movement: Student P… | Flick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031474"/>
            <a:ext cx="5996247" cy="34272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210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THE MOVEMENT AGAINST MILITARY RULE </a:t>
            </a:r>
            <a:endParaRPr lang="en-US" sz="3200" dirty="0"/>
          </a:p>
        </p:txBody>
      </p:sp>
      <p:sp>
        <p:nvSpPr>
          <p:cNvPr id="3" name="Content Placeholder 2"/>
          <p:cNvSpPr>
            <a:spLocks noGrp="1"/>
          </p:cNvSpPr>
          <p:nvPr>
            <p:ph idx="1"/>
          </p:nvPr>
        </p:nvSpPr>
        <p:spPr>
          <a:xfrm>
            <a:off x="6954981" y="2086892"/>
            <a:ext cx="4257501" cy="3427217"/>
          </a:xfrm>
        </p:spPr>
        <p:txBody>
          <a:bodyPr/>
          <a:lstStyle/>
          <a:p>
            <a:endParaRPr lang="en-US" dirty="0" smtClean="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a:p>
            <a:pPr algn="just"/>
            <a:r>
              <a:rPr lang="en-US" dirty="0" smtClean="0">
                <a:solidFill>
                  <a:schemeClr val="tx1"/>
                </a:solidFill>
                <a:latin typeface="Times New Roman" panose="02020603050405020304" pitchFamily="18" charset="0"/>
                <a:cs typeface="Times New Roman" panose="02020603050405020304" pitchFamily="18" charset="0"/>
              </a:rPr>
              <a:t>This </a:t>
            </a:r>
            <a:r>
              <a:rPr lang="en-US" dirty="0">
                <a:solidFill>
                  <a:schemeClr val="tx1"/>
                </a:solidFill>
                <a:latin typeface="Times New Roman" panose="02020603050405020304" pitchFamily="18" charset="0"/>
                <a:cs typeface="Times New Roman" panose="02020603050405020304" pitchFamily="18" charset="0"/>
              </a:rPr>
              <a:t>movement is known as '</a:t>
            </a:r>
            <a:r>
              <a:rPr lang="en-US" dirty="0" err="1">
                <a:solidFill>
                  <a:schemeClr val="tx1"/>
                </a:solidFill>
                <a:latin typeface="Times New Roman" panose="02020603050405020304" pitchFamily="18" charset="0"/>
                <a:cs typeface="Times New Roman" panose="02020603050405020304" pitchFamily="18" charset="0"/>
              </a:rPr>
              <a:t>bashottir</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shikkha</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andolon</a:t>
            </a:r>
            <a:r>
              <a:rPr lang="en-US" dirty="0">
                <a:solidFill>
                  <a:schemeClr val="tx1"/>
                </a:solidFill>
                <a:latin typeface="Times New Roman" panose="02020603050405020304" pitchFamily="18" charset="0"/>
                <a:cs typeface="Times New Roman" panose="02020603050405020304" pitchFamily="18" charset="0"/>
              </a:rPr>
              <a:t>' (Education Movement, ‘62). This movement forced the government to suspend the policy recommendations of the Sharif Commission. </a:t>
            </a:r>
          </a:p>
          <a:p>
            <a:endParaRPr lang="en-US" dirty="0"/>
          </a:p>
        </p:txBody>
      </p:sp>
      <p:pic>
        <p:nvPicPr>
          <p:cNvPr id="6" name="Picture 4" descr="Education Movement of 1962 in brie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086892"/>
            <a:ext cx="5665123" cy="37770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060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C73491D-0CC8-0444-A97C-1A1CC5A09454}"/>
              </a:ext>
            </a:extLst>
          </p:cNvPr>
          <p:cNvSpPr>
            <a:spLocks noGrp="1"/>
          </p:cNvSpPr>
          <p:nvPr>
            <p:ph idx="1"/>
          </p:nvPr>
        </p:nvSpPr>
        <p:spPr>
          <a:xfrm>
            <a:off x="6400801" y="1845735"/>
            <a:ext cx="4754880" cy="4139430"/>
          </a:xfrm>
        </p:spPr>
        <p:txBody>
          <a:bodyPr>
            <a:normAutofit lnSpcReduction="10000"/>
          </a:bodyPr>
          <a:lstStyle/>
          <a:p>
            <a:pPr marL="304800" indent="0" algn="just">
              <a:buNone/>
            </a:pPr>
            <a:r>
              <a:rPr lang="en-US" dirty="0">
                <a:solidFill>
                  <a:schemeClr val="tx1"/>
                </a:solidFill>
                <a:latin typeface="Times New Roman" panose="02020603050405020304" pitchFamily="18" charset="0"/>
                <a:cs typeface="Times New Roman" panose="02020603050405020304" pitchFamily="18" charset="0"/>
              </a:rPr>
              <a:t>When martial law was suspended on 8 June 1962, rights for politics under the banner of political parties were revived. </a:t>
            </a:r>
            <a:r>
              <a:rPr lang="en-US" dirty="0" err="1">
                <a:solidFill>
                  <a:schemeClr val="tx1"/>
                </a:solidFill>
                <a:latin typeface="Times New Roman" panose="02020603050405020304" pitchFamily="18" charset="0"/>
                <a:cs typeface="Times New Roman" panose="02020603050405020304" pitchFamily="18" charset="0"/>
              </a:rPr>
              <a:t>Ayub</a:t>
            </a:r>
            <a:r>
              <a:rPr lang="en-US" dirty="0">
                <a:solidFill>
                  <a:schemeClr val="tx1"/>
                </a:solidFill>
                <a:latin typeface="Times New Roman" panose="02020603050405020304" pitchFamily="18" charset="0"/>
                <a:cs typeface="Times New Roman" panose="02020603050405020304" pitchFamily="18" charset="0"/>
              </a:rPr>
              <a:t> Khan himself formed a political party named Convention Muslim League. At the same time, Suhrawardy urged all the opposition parties to be united to form a coalition. As a result, National Democratic Front or NDF was formed comprising </a:t>
            </a:r>
            <a:r>
              <a:rPr lang="en-US" dirty="0" err="1">
                <a:solidFill>
                  <a:schemeClr val="tx1"/>
                </a:solidFill>
                <a:latin typeface="Times New Roman" panose="02020603050405020304" pitchFamily="18" charset="0"/>
                <a:cs typeface="Times New Roman" panose="02020603050405020304" pitchFamily="18" charset="0"/>
              </a:rPr>
              <a:t>Awami</a:t>
            </a:r>
            <a:r>
              <a:rPr lang="en-US" dirty="0">
                <a:solidFill>
                  <a:schemeClr val="tx1"/>
                </a:solidFill>
                <a:latin typeface="Times New Roman" panose="02020603050405020304" pitchFamily="18" charset="0"/>
                <a:cs typeface="Times New Roman" panose="02020603050405020304" pitchFamily="18" charset="0"/>
              </a:rPr>
              <a:t> League, Nezam-e-</a:t>
            </a:r>
            <a:r>
              <a:rPr lang="en-US" dirty="0" err="1">
                <a:solidFill>
                  <a:schemeClr val="tx1"/>
                </a:solidFill>
                <a:latin typeface="Times New Roman" panose="02020603050405020304" pitchFamily="18" charset="0"/>
                <a:cs typeface="Times New Roman" panose="02020603050405020304" pitchFamily="18" charset="0"/>
              </a:rPr>
              <a:t>Islami</a:t>
            </a:r>
            <a:r>
              <a:rPr lang="en-US" dirty="0">
                <a:solidFill>
                  <a:schemeClr val="tx1"/>
                </a:solidFill>
                <a:latin typeface="Times New Roman" panose="02020603050405020304" pitchFamily="18" charset="0"/>
                <a:cs typeface="Times New Roman" panose="02020603050405020304" pitchFamily="18" charset="0"/>
              </a:rPr>
              <a:t>, National </a:t>
            </a:r>
            <a:r>
              <a:rPr lang="en-US" dirty="0" err="1">
                <a:solidFill>
                  <a:schemeClr val="tx1"/>
                </a:solidFill>
                <a:latin typeface="Times New Roman" panose="02020603050405020304" pitchFamily="18" charset="0"/>
                <a:cs typeface="Times New Roman" panose="02020603050405020304" pitchFamily="18" charset="0"/>
              </a:rPr>
              <a:t>Awami</a:t>
            </a:r>
            <a:r>
              <a:rPr lang="en-US" dirty="0">
                <a:solidFill>
                  <a:schemeClr val="tx1"/>
                </a:solidFill>
                <a:latin typeface="Times New Roman" panose="02020603050405020304" pitchFamily="18" charset="0"/>
                <a:cs typeface="Times New Roman" panose="02020603050405020304" pitchFamily="18" charset="0"/>
              </a:rPr>
              <a:t> Party, Council Muslim League and Muslim League under Nurul Amin's leadership. The aims of this front were to regain democracy and to switch back to the constitution of 1956. This front became popular very quickly. </a:t>
            </a:r>
          </a:p>
          <a:p>
            <a:pPr marL="660400" indent="-355600" algn="just">
              <a:buFont typeface="Wingdings" pitchFamily="2" charset="2"/>
              <a:buChar char="q"/>
            </a:pPr>
            <a:endParaRPr lang="en-US" dirty="0"/>
          </a:p>
          <a:p>
            <a:endParaRPr lang="en-US" dirty="0"/>
          </a:p>
        </p:txBody>
      </p:sp>
      <p:sp>
        <p:nvSpPr>
          <p:cNvPr id="5" name="Title 1">
            <a:extLst>
              <a:ext uri="{FF2B5EF4-FFF2-40B4-BE49-F238E27FC236}">
                <a16:creationId xmlns:a16="http://schemas.microsoft.com/office/drawing/2014/main" xmlns="" id="{DCE866A7-3DF6-9546-B224-E9749398EE25}"/>
              </a:ext>
            </a:extLst>
          </p:cNvPr>
          <p:cNvSpPr>
            <a:spLocks noGrp="1"/>
          </p:cNvSpPr>
          <p:nvPr>
            <p:ph type="title"/>
          </p:nvPr>
        </p:nvSpPr>
        <p:spPr>
          <a:xfrm>
            <a:off x="1097280" y="889000"/>
            <a:ext cx="10058400" cy="848360"/>
          </a:xfrm>
        </p:spPr>
        <p:txBody>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THE MOVEMENT AGAINST MILITARY RULE </a:t>
            </a:r>
            <a:endParaRPr lang="en-US"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1097281" y="1845735"/>
            <a:ext cx="5192683" cy="38484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25043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THE MOVEMENT AGAINST MILITARY RULE </a:t>
            </a:r>
            <a:endParaRPr lang="en-US" sz="3200" dirty="0"/>
          </a:p>
        </p:txBody>
      </p:sp>
      <p:sp>
        <p:nvSpPr>
          <p:cNvPr id="3" name="Content Placeholder 2"/>
          <p:cNvSpPr>
            <a:spLocks noGrp="1"/>
          </p:cNvSpPr>
          <p:nvPr>
            <p:ph idx="1"/>
          </p:nvPr>
        </p:nvSpPr>
        <p:spPr>
          <a:xfrm>
            <a:off x="7370618" y="2022764"/>
            <a:ext cx="3785062" cy="4031672"/>
          </a:xfrm>
        </p:spPr>
        <p:txBody>
          <a:bodyPr>
            <a:normAutofit fontScale="77500" lnSpcReduction="20000"/>
          </a:bodyPr>
          <a:lstStyle/>
          <a:p>
            <a:pPr marL="304800" indent="0" algn="just">
              <a:buNone/>
            </a:pPr>
            <a:r>
              <a:rPr lang="en-US" dirty="0" err="1">
                <a:solidFill>
                  <a:schemeClr val="tx1"/>
                </a:solidFill>
                <a:latin typeface="Times New Roman" panose="02020603050405020304" pitchFamily="18" charset="0"/>
                <a:cs typeface="Times New Roman" panose="02020603050405020304" pitchFamily="18" charset="0"/>
              </a:rPr>
              <a:t>Suhrawardy</a:t>
            </a:r>
            <a:r>
              <a:rPr lang="en-US" dirty="0">
                <a:solidFill>
                  <a:schemeClr val="tx1"/>
                </a:solidFill>
                <a:latin typeface="Times New Roman" panose="02020603050405020304" pitchFamily="18" charset="0"/>
                <a:cs typeface="Times New Roman" panose="02020603050405020304" pitchFamily="18" charset="0"/>
              </a:rPr>
              <a:t> died in December 1963. </a:t>
            </a:r>
            <a:r>
              <a:rPr lang="en-US" dirty="0" err="1">
                <a:solidFill>
                  <a:schemeClr val="tx1"/>
                </a:solidFill>
                <a:latin typeface="Times New Roman" panose="02020603050405020304" pitchFamily="18" charset="0"/>
                <a:cs typeface="Times New Roman" panose="02020603050405020304" pitchFamily="18" charset="0"/>
              </a:rPr>
              <a:t>Bangabandhu</a:t>
            </a:r>
            <a:r>
              <a:rPr lang="en-US" dirty="0">
                <a:solidFill>
                  <a:schemeClr val="tx1"/>
                </a:solidFill>
                <a:latin typeface="Times New Roman" panose="02020603050405020304" pitchFamily="18" charset="0"/>
                <a:cs typeface="Times New Roman" panose="02020603050405020304" pitchFamily="18" charset="0"/>
              </a:rPr>
              <a:t> Sheikh </a:t>
            </a:r>
            <a:r>
              <a:rPr lang="en-US" dirty="0" err="1">
                <a:solidFill>
                  <a:schemeClr val="tx1"/>
                </a:solidFill>
                <a:latin typeface="Times New Roman" panose="02020603050405020304" pitchFamily="18" charset="0"/>
                <a:cs typeface="Times New Roman" panose="02020603050405020304" pitchFamily="18" charset="0"/>
              </a:rPr>
              <a:t>MujiburRahman</a:t>
            </a:r>
            <a:r>
              <a:rPr lang="en-US" dirty="0">
                <a:solidFill>
                  <a:schemeClr val="tx1"/>
                </a:solidFill>
                <a:latin typeface="Times New Roman" panose="02020603050405020304" pitchFamily="18" charset="0"/>
                <a:cs typeface="Times New Roman" panose="02020603050405020304" pitchFamily="18" charset="0"/>
              </a:rPr>
              <a:t> was elected the General Secretary of the party. </a:t>
            </a:r>
            <a:r>
              <a:rPr lang="en-US" dirty="0" err="1">
                <a:solidFill>
                  <a:schemeClr val="tx1"/>
                </a:solidFill>
                <a:latin typeface="Times New Roman" panose="02020603050405020304" pitchFamily="18" charset="0"/>
                <a:cs typeface="Times New Roman" panose="02020603050405020304" pitchFamily="18" charset="0"/>
              </a:rPr>
              <a:t>Awami</a:t>
            </a:r>
            <a:r>
              <a:rPr lang="en-US" dirty="0">
                <a:solidFill>
                  <a:schemeClr val="tx1"/>
                </a:solidFill>
                <a:latin typeface="Times New Roman" panose="02020603050405020304" pitchFamily="18" charset="0"/>
                <a:cs typeface="Times New Roman" panose="02020603050405020304" pitchFamily="18" charset="0"/>
              </a:rPr>
              <a:t> League started its new journey under his leadership However, in the presidential election on 2 January 1965, the </a:t>
            </a:r>
            <a:r>
              <a:rPr lang="en-US" dirty="0" err="1">
                <a:solidFill>
                  <a:schemeClr val="tx1"/>
                </a:solidFill>
                <a:latin typeface="Times New Roman" panose="02020603050405020304" pitchFamily="18" charset="0"/>
                <a:cs typeface="Times New Roman" panose="02020603050405020304" pitchFamily="18" charset="0"/>
              </a:rPr>
              <a:t>Awami</a:t>
            </a:r>
            <a:r>
              <a:rPr lang="en-US" dirty="0">
                <a:solidFill>
                  <a:schemeClr val="tx1"/>
                </a:solidFill>
                <a:latin typeface="Times New Roman" panose="02020603050405020304" pitchFamily="18" charset="0"/>
                <a:cs typeface="Times New Roman" panose="02020603050405020304" pitchFamily="18" charset="0"/>
              </a:rPr>
              <a:t> League, NAP, Council Muslim League, Nezam- e-</a:t>
            </a:r>
            <a:r>
              <a:rPr lang="en-US" dirty="0" err="1">
                <a:solidFill>
                  <a:schemeClr val="tx1"/>
                </a:solidFill>
                <a:latin typeface="Times New Roman" panose="02020603050405020304" pitchFamily="18" charset="0"/>
                <a:cs typeface="Times New Roman" panose="02020603050405020304" pitchFamily="18" charset="0"/>
              </a:rPr>
              <a:t>Islami</a:t>
            </a:r>
            <a:r>
              <a:rPr lang="en-US" dirty="0">
                <a:solidFill>
                  <a:schemeClr val="tx1"/>
                </a:solidFill>
                <a:latin typeface="Times New Roman" panose="02020603050405020304" pitchFamily="18" charset="0"/>
                <a:cs typeface="Times New Roman" panose="02020603050405020304" pitchFamily="18" charset="0"/>
              </a:rPr>
              <a:t>, etc. joined again to form a Combined Opposition Party (COP) so that they could nominate a single candidate against </a:t>
            </a:r>
            <a:r>
              <a:rPr lang="en-US" dirty="0" err="1">
                <a:solidFill>
                  <a:schemeClr val="tx1"/>
                </a:solidFill>
                <a:latin typeface="Times New Roman" panose="02020603050405020304" pitchFamily="18" charset="0"/>
                <a:cs typeface="Times New Roman" panose="02020603050405020304" pitchFamily="18" charset="0"/>
              </a:rPr>
              <a:t>Ayub</a:t>
            </a:r>
            <a:r>
              <a:rPr lang="en-US" dirty="0">
                <a:solidFill>
                  <a:schemeClr val="tx1"/>
                </a:solidFill>
                <a:latin typeface="Times New Roman" panose="02020603050405020304" pitchFamily="18" charset="0"/>
                <a:cs typeface="Times New Roman" panose="02020603050405020304" pitchFamily="18" charset="0"/>
              </a:rPr>
              <a:t> Khan. COP nominated Fatima Jinnah the younger sister of Muhammad Ali Jinnah to contest for the presidency of Pakistan. Though people expressed their enthusiasm about Fatima Jinnah, </a:t>
            </a:r>
            <a:r>
              <a:rPr lang="en-US" dirty="0" err="1">
                <a:solidFill>
                  <a:schemeClr val="tx1"/>
                </a:solidFill>
                <a:latin typeface="Times New Roman" panose="02020603050405020304" pitchFamily="18" charset="0"/>
                <a:cs typeface="Times New Roman" panose="02020603050405020304" pitchFamily="18" charset="0"/>
              </a:rPr>
              <a:t>Ayub</a:t>
            </a:r>
            <a:r>
              <a:rPr lang="en-US" dirty="0">
                <a:solidFill>
                  <a:schemeClr val="tx1"/>
                </a:solidFill>
                <a:latin typeface="Times New Roman" panose="02020603050405020304" pitchFamily="18" charset="0"/>
                <a:cs typeface="Times New Roman" panose="02020603050405020304" pitchFamily="18" charset="0"/>
              </a:rPr>
              <a:t> Khan won the election race and became the president. National and provincial Legislative Council election was held after the presidential election. </a:t>
            </a:r>
            <a:r>
              <a:rPr lang="en-US" dirty="0" err="1">
                <a:solidFill>
                  <a:schemeClr val="tx1"/>
                </a:solidFill>
                <a:latin typeface="Times New Roman" panose="02020603050405020304" pitchFamily="18" charset="0"/>
                <a:cs typeface="Times New Roman" panose="02020603050405020304" pitchFamily="18" charset="0"/>
              </a:rPr>
              <a:t>Ayub</a:t>
            </a:r>
            <a:r>
              <a:rPr lang="en-US" dirty="0">
                <a:solidFill>
                  <a:schemeClr val="tx1"/>
                </a:solidFill>
                <a:latin typeface="Times New Roman" panose="02020603050405020304" pitchFamily="18" charset="0"/>
                <a:cs typeface="Times New Roman" panose="02020603050405020304" pitchFamily="18" charset="0"/>
              </a:rPr>
              <a:t> Khan's Convention Muslim League won the majority in this election too. </a:t>
            </a:r>
          </a:p>
        </p:txBody>
      </p:sp>
      <p:pic>
        <p:nvPicPr>
          <p:cNvPr id="5" name="Picture 2" descr="May 2016 – Page 2 – khalidriaz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022764"/>
            <a:ext cx="6162502" cy="38654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54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79913" y="2274661"/>
            <a:ext cx="3492500" cy="2324100"/>
          </a:xfrm>
        </p:spPr>
      </p:pic>
      <p:sp>
        <p:nvSpPr>
          <p:cNvPr id="2" name="Slide Number Placeholder 1">
            <a:extLst>
              <a:ext uri="{FF2B5EF4-FFF2-40B4-BE49-F238E27FC236}">
                <a16:creationId xmlns:a16="http://schemas.microsoft.com/office/drawing/2014/main" xmlns="" id="{CD5CD612-4AE6-C94C-8199-4895DF539101}"/>
              </a:ext>
            </a:extLst>
          </p:cNvPr>
          <p:cNvSpPr>
            <a:spLocks noGrp="1"/>
          </p:cNvSpPr>
          <p:nvPr>
            <p:ph type="sldNum" sz="quarter" idx="12"/>
          </p:nvPr>
        </p:nvSpPr>
        <p:spPr/>
        <p:txBody>
          <a:bodyPr/>
          <a:lstStyle/>
          <a:p>
            <a:fld id="{4FAB73BC-B049-4115-A692-8D63A059BFB8}" type="slidenum">
              <a:rPr lang="en-US" smtClean="0"/>
              <a:pPr/>
              <a:t>26</a:t>
            </a:fld>
            <a:endParaRPr lang="en-US" dirty="0"/>
          </a:p>
        </p:txBody>
      </p:sp>
    </p:spTree>
    <p:extLst>
      <p:ext uri="{BB962C8B-B14F-4D97-AF65-F5344CB8AC3E}">
        <p14:creationId xmlns:p14="http://schemas.microsoft.com/office/powerpoint/2010/main" val="2288343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UNITED FRONT – 1954 ELECTION </a:t>
            </a:r>
            <a:endParaRPr lang="en-US" sz="3200" dirty="0"/>
          </a:p>
        </p:txBody>
      </p:sp>
      <p:sp>
        <p:nvSpPr>
          <p:cNvPr id="3" name="Content Placeholder 2"/>
          <p:cNvSpPr>
            <a:spLocks noGrp="1"/>
          </p:cNvSpPr>
          <p:nvPr>
            <p:ph idx="1"/>
          </p:nvPr>
        </p:nvSpPr>
        <p:spPr>
          <a:xfrm>
            <a:off x="7010400" y="2050472"/>
            <a:ext cx="4145279" cy="3638897"/>
          </a:xfrm>
        </p:spPr>
        <p:txBody>
          <a:bodyPr/>
          <a:lstStyle/>
          <a:p>
            <a:pPr algn="just"/>
            <a:endParaRPr lang="en-US" dirty="0" smtClean="0">
              <a:solidFill>
                <a:schemeClr val="tx1"/>
              </a:solidFill>
              <a:latin typeface="Times New Roman" panose="02020603050405020304" pitchFamily="18" charset="0"/>
              <a:cs typeface="Times New Roman" panose="02020603050405020304" pitchFamily="18" charset="0"/>
            </a:endParaRPr>
          </a:p>
          <a:p>
            <a:pPr algn="just"/>
            <a:r>
              <a:rPr lang="en-US" dirty="0" smtClean="0">
                <a:solidFill>
                  <a:schemeClr val="tx1"/>
                </a:solidFill>
                <a:latin typeface="Times New Roman" panose="02020603050405020304" pitchFamily="18" charset="0"/>
                <a:cs typeface="Times New Roman" panose="02020603050405020304" pitchFamily="18" charset="0"/>
              </a:rPr>
              <a:t>Regarding </a:t>
            </a:r>
            <a:r>
              <a:rPr lang="en-US" dirty="0" err="1">
                <a:solidFill>
                  <a:schemeClr val="tx1"/>
                </a:solidFill>
                <a:latin typeface="Times New Roman" panose="02020603050405020304" pitchFamily="18" charset="0"/>
                <a:cs typeface="Times New Roman" panose="02020603050405020304" pitchFamily="18" charset="0"/>
              </a:rPr>
              <a:t>Bangabandhu’s</a:t>
            </a:r>
            <a:r>
              <a:rPr lang="en-US" dirty="0">
                <a:solidFill>
                  <a:schemeClr val="tx1"/>
                </a:solidFill>
                <a:latin typeface="Times New Roman" panose="02020603050405020304" pitchFamily="18" charset="0"/>
                <a:cs typeface="Times New Roman" panose="02020603050405020304" pitchFamily="18" charset="0"/>
              </a:rPr>
              <a:t> effort to ensure the highest status of the Bangla language, language movement veteran </a:t>
            </a:r>
            <a:r>
              <a:rPr lang="en-US" dirty="0" err="1">
                <a:solidFill>
                  <a:schemeClr val="tx1"/>
                </a:solidFill>
                <a:latin typeface="Times New Roman" panose="02020603050405020304" pitchFamily="18" charset="0"/>
                <a:cs typeface="Times New Roman" panose="02020603050405020304" pitchFamily="18" charset="0"/>
              </a:rPr>
              <a:t>Gaziul</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Haque</a:t>
            </a:r>
            <a:r>
              <a:rPr lang="en-US" dirty="0">
                <a:solidFill>
                  <a:schemeClr val="tx1"/>
                </a:solidFill>
                <a:latin typeface="Times New Roman" panose="02020603050405020304" pitchFamily="18" charset="0"/>
                <a:cs typeface="Times New Roman" panose="02020603050405020304" pitchFamily="18" charset="0"/>
              </a:rPr>
              <a:t> wrote that the first procession to mark the first anniversary of the language movement in 1953 was started with the arrival of </a:t>
            </a:r>
            <a:r>
              <a:rPr lang="en-US" dirty="0" err="1">
                <a:solidFill>
                  <a:schemeClr val="tx1"/>
                </a:solidFill>
                <a:latin typeface="Times New Roman" panose="02020603050405020304" pitchFamily="18" charset="0"/>
                <a:cs typeface="Times New Roman" panose="02020603050405020304" pitchFamily="18" charset="0"/>
              </a:rPr>
              <a:t>Ataur</a:t>
            </a:r>
            <a:r>
              <a:rPr lang="en-US" dirty="0">
                <a:solidFill>
                  <a:schemeClr val="tx1"/>
                </a:solidFill>
                <a:latin typeface="Times New Roman" panose="02020603050405020304" pitchFamily="18" charset="0"/>
                <a:cs typeface="Times New Roman" panose="02020603050405020304" pitchFamily="18" charset="0"/>
              </a:rPr>
              <a:t> Rahman Khan and Sheikh </a:t>
            </a:r>
            <a:r>
              <a:rPr lang="en-US" dirty="0" err="1">
                <a:solidFill>
                  <a:schemeClr val="tx1"/>
                </a:solidFill>
                <a:latin typeface="Times New Roman" panose="02020603050405020304" pitchFamily="18" charset="0"/>
                <a:cs typeface="Times New Roman" panose="02020603050405020304" pitchFamily="18" charset="0"/>
              </a:rPr>
              <a:t>Mujibur</a:t>
            </a:r>
            <a:r>
              <a:rPr lang="en-US" dirty="0">
                <a:solidFill>
                  <a:schemeClr val="tx1"/>
                </a:solidFill>
                <a:latin typeface="Times New Roman" panose="02020603050405020304" pitchFamily="18" charset="0"/>
                <a:cs typeface="Times New Roman" panose="02020603050405020304" pitchFamily="18" charset="0"/>
              </a:rPr>
              <a:t> Rahman among others in the university premises.</a:t>
            </a:r>
            <a:endParaRPr lang="en-US" dirty="0">
              <a:solidFill>
                <a:schemeClr val="tx1"/>
              </a:solidFill>
            </a:endParaRPr>
          </a:p>
        </p:txBody>
      </p:sp>
      <p:pic>
        <p:nvPicPr>
          <p:cNvPr id="5" name="Picture 2" descr="Language movement and Bangabandh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050473"/>
            <a:ext cx="5691446" cy="36388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132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UNITED FRONT – 1954 ELECTION </a:t>
            </a:r>
            <a:endParaRPr lang="en-US" sz="3200" dirty="0"/>
          </a:p>
        </p:txBody>
      </p:sp>
      <p:sp>
        <p:nvSpPr>
          <p:cNvPr id="3" name="Content Placeholder 2"/>
          <p:cNvSpPr>
            <a:spLocks noGrp="1"/>
          </p:cNvSpPr>
          <p:nvPr>
            <p:ph idx="1"/>
          </p:nvPr>
        </p:nvSpPr>
        <p:spPr>
          <a:xfrm>
            <a:off x="6844145" y="2269992"/>
            <a:ext cx="4186844" cy="3599102"/>
          </a:xfrm>
        </p:spPr>
        <p:txBody>
          <a:bodyPr>
            <a:normAutofit/>
          </a:bodyPr>
          <a:lstStyle/>
          <a:p>
            <a:pPr algn="just"/>
            <a:endParaRPr lang="en-US" dirty="0" smtClean="0">
              <a:solidFill>
                <a:schemeClr val="tx1"/>
              </a:solidFill>
              <a:latin typeface="Times New Roman" panose="02020603050405020304" pitchFamily="18" charset="0"/>
              <a:cs typeface="Times New Roman" panose="02020603050405020304" pitchFamily="18" charset="0"/>
            </a:endParaRPr>
          </a:p>
          <a:p>
            <a:pPr algn="just"/>
            <a:r>
              <a:rPr lang="en-US" dirty="0" smtClean="0">
                <a:solidFill>
                  <a:schemeClr val="tx1"/>
                </a:solidFill>
                <a:latin typeface="Times New Roman" panose="02020603050405020304" pitchFamily="18" charset="0"/>
                <a:cs typeface="Times New Roman" panose="02020603050405020304" pitchFamily="18" charset="0"/>
              </a:rPr>
              <a:t>The </a:t>
            </a:r>
            <a:r>
              <a:rPr lang="en-US" dirty="0">
                <a:solidFill>
                  <a:schemeClr val="tx1"/>
                </a:solidFill>
                <a:latin typeface="Times New Roman" panose="02020603050405020304" pitchFamily="18" charset="0"/>
                <a:cs typeface="Times New Roman" panose="02020603050405020304" pitchFamily="18" charset="0"/>
              </a:rPr>
              <a:t>procession parading different important streets of the capital ended in the </a:t>
            </a:r>
            <a:r>
              <a:rPr lang="en-US" dirty="0" err="1">
                <a:solidFill>
                  <a:schemeClr val="tx1"/>
                </a:solidFill>
                <a:latin typeface="Times New Roman" panose="02020603050405020304" pitchFamily="18" charset="0"/>
                <a:cs typeface="Times New Roman" panose="02020603050405020304" pitchFamily="18" charset="0"/>
              </a:rPr>
              <a:t>Armanitola</a:t>
            </a:r>
            <a:r>
              <a:rPr lang="en-US" dirty="0">
                <a:solidFill>
                  <a:schemeClr val="tx1"/>
                </a:solidFill>
                <a:latin typeface="Times New Roman" panose="02020603050405020304" pitchFamily="18" charset="0"/>
                <a:cs typeface="Times New Roman" panose="02020603050405020304" pitchFamily="18" charset="0"/>
              </a:rPr>
              <a:t> followed by a rally where Sheikh </a:t>
            </a:r>
            <a:r>
              <a:rPr lang="en-US" dirty="0" err="1">
                <a:solidFill>
                  <a:schemeClr val="tx1"/>
                </a:solidFill>
                <a:latin typeface="Times New Roman" panose="02020603050405020304" pitchFamily="18" charset="0"/>
                <a:cs typeface="Times New Roman" panose="02020603050405020304" pitchFamily="18" charset="0"/>
              </a:rPr>
              <a:t>Mujibur</a:t>
            </a:r>
            <a:r>
              <a:rPr lang="en-US" dirty="0">
                <a:solidFill>
                  <a:schemeClr val="tx1"/>
                </a:solidFill>
                <a:latin typeface="Times New Roman" panose="02020603050405020304" pitchFamily="18" charset="0"/>
                <a:cs typeface="Times New Roman" panose="02020603050405020304" pitchFamily="18" charset="0"/>
              </a:rPr>
              <a:t> Rahman spoke on behalf of the </a:t>
            </a:r>
            <a:r>
              <a:rPr lang="en-US" dirty="0" err="1">
                <a:solidFill>
                  <a:schemeClr val="tx1"/>
                </a:solidFill>
                <a:latin typeface="Times New Roman" panose="02020603050405020304" pitchFamily="18" charset="0"/>
                <a:cs typeface="Times New Roman" panose="02020603050405020304" pitchFamily="18" charset="0"/>
              </a:rPr>
              <a:t>Awami</a:t>
            </a:r>
            <a:r>
              <a:rPr lang="en-US" dirty="0">
                <a:solidFill>
                  <a:schemeClr val="tx1"/>
                </a:solidFill>
                <a:latin typeface="Times New Roman" panose="02020603050405020304" pitchFamily="18" charset="0"/>
                <a:cs typeface="Times New Roman" panose="02020603050405020304" pitchFamily="18" charset="0"/>
              </a:rPr>
              <a:t> League. The rally demanded immediate release of all language movement protesters and prayed for the departed soul of the language martyrs.</a:t>
            </a:r>
          </a:p>
          <a:p>
            <a:pPr algn="just"/>
            <a:endParaRPr lang="en-US" dirty="0"/>
          </a:p>
        </p:txBody>
      </p:sp>
      <p:pic>
        <p:nvPicPr>
          <p:cNvPr id="3074" name="Picture 2" descr="Language movement: Bangabandhu and the strike that started it all | The  Business Stand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269992"/>
            <a:ext cx="5746865" cy="35991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075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D62B1DA-B92D-AC44-BF3E-50BA86B2B049}"/>
              </a:ext>
            </a:extLst>
          </p:cNvPr>
          <p:cNvSpPr>
            <a:spLocks noGrp="1"/>
          </p:cNvSpPr>
          <p:nvPr>
            <p:ph idx="1"/>
          </p:nvPr>
        </p:nvSpPr>
        <p:spPr>
          <a:xfrm>
            <a:off x="6816436" y="2092036"/>
            <a:ext cx="4339243" cy="3777058"/>
          </a:xfrm>
        </p:spPr>
        <p:txBody>
          <a:bodyPr>
            <a:normAutofit fontScale="32500" lnSpcReduction="20000"/>
          </a:bodyPr>
          <a:lstStyle/>
          <a:p>
            <a:pPr marL="304800" indent="0" algn="just">
              <a:buNone/>
            </a:pPr>
            <a:endParaRPr lang="en-US" sz="6400" dirty="0" smtClean="0">
              <a:solidFill>
                <a:schemeClr val="tx1"/>
              </a:solidFill>
              <a:latin typeface="Times New Roman" panose="02020603050405020304" pitchFamily="18" charset="0"/>
              <a:cs typeface="Times New Roman" panose="02020603050405020304" pitchFamily="18" charset="0"/>
            </a:endParaRPr>
          </a:p>
          <a:p>
            <a:pPr marL="304800" indent="0" algn="just">
              <a:buNone/>
            </a:pPr>
            <a:r>
              <a:rPr lang="en-US" sz="6400" dirty="0" smtClean="0">
                <a:solidFill>
                  <a:schemeClr val="tx1"/>
                </a:solidFill>
                <a:latin typeface="Times New Roman" panose="02020603050405020304" pitchFamily="18" charset="0"/>
                <a:cs typeface="Times New Roman" panose="02020603050405020304" pitchFamily="18" charset="0"/>
              </a:rPr>
              <a:t>East </a:t>
            </a:r>
            <a:r>
              <a:rPr lang="en-US" sz="6400" dirty="0">
                <a:solidFill>
                  <a:schemeClr val="tx1"/>
                </a:solidFill>
                <a:latin typeface="Times New Roman" panose="02020603050405020304" pitchFamily="18" charset="0"/>
                <a:cs typeface="Times New Roman" panose="02020603050405020304" pitchFamily="18" charset="0"/>
              </a:rPr>
              <a:t>Bengal witnessed a fresh agitation for the state status of the Bangla language again from 1953. People raised their voices for the demands and rights amid the social, economic and political exploitation and discrimination of West Pakistan. Sheikh </a:t>
            </a:r>
            <a:r>
              <a:rPr lang="en-US" sz="6400" dirty="0" err="1">
                <a:solidFill>
                  <a:schemeClr val="tx1"/>
                </a:solidFill>
                <a:latin typeface="Times New Roman" panose="02020603050405020304" pitchFamily="18" charset="0"/>
                <a:cs typeface="Times New Roman" panose="02020603050405020304" pitchFamily="18" charset="0"/>
              </a:rPr>
              <a:t>Mujibur</a:t>
            </a:r>
            <a:r>
              <a:rPr lang="en-US" sz="6400" dirty="0">
                <a:solidFill>
                  <a:schemeClr val="tx1"/>
                </a:solidFill>
                <a:latin typeface="Times New Roman" panose="02020603050405020304" pitchFamily="18" charset="0"/>
                <a:cs typeface="Times New Roman" panose="02020603050405020304" pitchFamily="18" charset="0"/>
              </a:rPr>
              <a:t> Rahman, who had just been </a:t>
            </a:r>
            <a:r>
              <a:rPr lang="en-US" sz="6400" dirty="0" err="1">
                <a:solidFill>
                  <a:schemeClr val="tx1"/>
                </a:solidFill>
                <a:latin typeface="Times New Roman" panose="02020603050405020304" pitchFamily="18" charset="0"/>
                <a:cs typeface="Times New Roman" panose="02020603050405020304" pitchFamily="18" charset="0"/>
              </a:rPr>
              <a:t>Awami</a:t>
            </a:r>
            <a:r>
              <a:rPr lang="en-US" sz="6400" dirty="0">
                <a:solidFill>
                  <a:schemeClr val="tx1"/>
                </a:solidFill>
                <a:latin typeface="Times New Roman" panose="02020603050405020304" pitchFamily="18" charset="0"/>
                <a:cs typeface="Times New Roman" panose="02020603050405020304" pitchFamily="18" charset="0"/>
              </a:rPr>
              <a:t> Muslim League’s general secretary after the illness of Shamsul </a:t>
            </a:r>
            <a:r>
              <a:rPr lang="en-US" sz="6400" dirty="0" err="1">
                <a:solidFill>
                  <a:schemeClr val="tx1"/>
                </a:solidFill>
                <a:latin typeface="Times New Roman" panose="02020603050405020304" pitchFamily="18" charset="0"/>
                <a:cs typeface="Times New Roman" panose="02020603050405020304" pitchFamily="18" charset="0"/>
              </a:rPr>
              <a:t>Haq</a:t>
            </a:r>
            <a:r>
              <a:rPr lang="en-US" sz="6400" dirty="0">
                <a:solidFill>
                  <a:schemeClr val="tx1"/>
                </a:solidFill>
                <a:latin typeface="Times New Roman" panose="02020603050405020304" pitchFamily="18" charset="0"/>
                <a:cs typeface="Times New Roman" panose="02020603050405020304" pitchFamily="18" charset="0"/>
              </a:rPr>
              <a:t>, consequently became the torchbearer of the nation.</a:t>
            </a:r>
          </a:p>
          <a:p>
            <a:r>
              <a:rPr lang="en-US" dirty="0"/>
              <a:t/>
            </a:r>
            <a:br>
              <a:rPr lang="en-US" dirty="0"/>
            </a:br>
            <a:endParaRPr lang="en-US" dirty="0"/>
          </a:p>
        </p:txBody>
      </p:sp>
      <p:sp>
        <p:nvSpPr>
          <p:cNvPr id="8" name="Title 1">
            <a:extLst>
              <a:ext uri="{FF2B5EF4-FFF2-40B4-BE49-F238E27FC236}">
                <a16:creationId xmlns:a16="http://schemas.microsoft.com/office/drawing/2014/main" xmlns="" id="{A1F80AFA-3E5F-6243-BFB4-C79AB078B913}"/>
              </a:ext>
            </a:extLst>
          </p:cNvPr>
          <p:cNvSpPr>
            <a:spLocks noGrp="1"/>
          </p:cNvSpPr>
          <p:nvPr>
            <p:ph type="title"/>
          </p:nvPr>
        </p:nvSpPr>
        <p:spPr>
          <a:xfrm>
            <a:off x="1097280" y="850900"/>
            <a:ext cx="10058400" cy="886460"/>
          </a:xfrm>
        </p:spPr>
        <p:txBody>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UNITED FRONT – 1954 ELECTION </a:t>
            </a:r>
            <a:endParaRPr lang="en-US" sz="3200" b="1" dirty="0">
              <a:solidFill>
                <a:srgbClr val="C00000"/>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1097280" y="2092036"/>
            <a:ext cx="5594465" cy="34660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9588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UNITED FRONT – 1954 ELECTION </a:t>
            </a:r>
            <a:endParaRPr lang="en-US" sz="3200" dirty="0"/>
          </a:p>
        </p:txBody>
      </p:sp>
      <p:sp>
        <p:nvSpPr>
          <p:cNvPr id="3" name="Content Placeholder 2"/>
          <p:cNvSpPr>
            <a:spLocks noGrp="1"/>
          </p:cNvSpPr>
          <p:nvPr>
            <p:ph idx="1"/>
          </p:nvPr>
        </p:nvSpPr>
        <p:spPr>
          <a:xfrm>
            <a:off x="6414655" y="2086891"/>
            <a:ext cx="4741025" cy="3782203"/>
          </a:xfrm>
        </p:spPr>
        <p:txBody>
          <a:bodyPr>
            <a:normAutofit lnSpcReduction="10000"/>
          </a:bodyPr>
          <a:lstStyle/>
          <a:p>
            <a:pPr algn="just"/>
            <a:endParaRPr lang="en-US" dirty="0" smtClean="0">
              <a:solidFill>
                <a:schemeClr val="tx1"/>
              </a:solidFill>
              <a:latin typeface="Times New Roman" panose="02020603050405020304" pitchFamily="18" charset="0"/>
              <a:cs typeface="Times New Roman" panose="02020603050405020304" pitchFamily="18" charset="0"/>
            </a:endParaRPr>
          </a:p>
          <a:p>
            <a:pPr algn="just"/>
            <a:r>
              <a:rPr lang="en-US" dirty="0" smtClean="0">
                <a:solidFill>
                  <a:schemeClr val="tx1"/>
                </a:solidFill>
                <a:latin typeface="Times New Roman" panose="02020603050405020304" pitchFamily="18" charset="0"/>
                <a:cs typeface="Times New Roman" panose="02020603050405020304" pitchFamily="18" charset="0"/>
              </a:rPr>
              <a:t>As </a:t>
            </a:r>
            <a:r>
              <a:rPr lang="en-US" dirty="0">
                <a:solidFill>
                  <a:schemeClr val="tx1"/>
                </a:solidFill>
                <a:latin typeface="Times New Roman" panose="02020603050405020304" pitchFamily="18" charset="0"/>
                <a:cs typeface="Times New Roman" panose="02020603050405020304" pitchFamily="18" charset="0"/>
              </a:rPr>
              <a:t>the Pakistan government announced the schedule of the election in the East Bengal Legislative Assembly, an alliance named </a:t>
            </a:r>
            <a:r>
              <a:rPr lang="en-US" dirty="0" err="1">
                <a:solidFill>
                  <a:schemeClr val="tx1"/>
                </a:solidFill>
                <a:latin typeface="Times New Roman" panose="02020603050405020304" pitchFamily="18" charset="0"/>
                <a:cs typeface="Times New Roman" panose="02020603050405020304" pitchFamily="18" charset="0"/>
              </a:rPr>
              <a:t>Jukto</a:t>
            </a:r>
            <a:r>
              <a:rPr lang="en-US" dirty="0">
                <a:solidFill>
                  <a:schemeClr val="tx1"/>
                </a:solidFill>
                <a:latin typeface="Times New Roman" panose="02020603050405020304" pitchFamily="18" charset="0"/>
                <a:cs typeface="Times New Roman" panose="02020603050405020304" pitchFamily="18" charset="0"/>
              </a:rPr>
              <a:t> Front (United Front) was formed with </a:t>
            </a:r>
            <a:r>
              <a:rPr lang="en-US" dirty="0" err="1">
                <a:solidFill>
                  <a:schemeClr val="tx1"/>
                </a:solidFill>
                <a:latin typeface="Times New Roman" panose="02020603050405020304" pitchFamily="18" charset="0"/>
                <a:cs typeface="Times New Roman" panose="02020603050405020304" pitchFamily="18" charset="0"/>
              </a:rPr>
              <a:t>Awami</a:t>
            </a:r>
            <a:r>
              <a:rPr lang="en-US" dirty="0">
                <a:solidFill>
                  <a:schemeClr val="tx1"/>
                </a:solidFill>
                <a:latin typeface="Times New Roman" panose="02020603050405020304" pitchFamily="18" charset="0"/>
                <a:cs typeface="Times New Roman" panose="02020603050405020304" pitchFamily="18" charset="0"/>
              </a:rPr>
              <a:t> Muslim League, </a:t>
            </a:r>
            <a:r>
              <a:rPr lang="en-US" dirty="0" err="1">
                <a:solidFill>
                  <a:schemeClr val="tx1"/>
                </a:solidFill>
                <a:latin typeface="Times New Roman" panose="02020603050405020304" pitchFamily="18" charset="0"/>
                <a:cs typeface="Times New Roman" panose="02020603050405020304" pitchFamily="18" charset="0"/>
              </a:rPr>
              <a:t>Krishak</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Sramik</a:t>
            </a:r>
            <a:r>
              <a:rPr lang="en-US" dirty="0">
                <a:solidFill>
                  <a:schemeClr val="tx1"/>
                </a:solidFill>
                <a:latin typeface="Times New Roman" panose="02020603050405020304" pitchFamily="18" charset="0"/>
                <a:cs typeface="Times New Roman" panose="02020603050405020304" pitchFamily="18" charset="0"/>
              </a:rPr>
              <a:t> Party, Nezam-e-Islam and </a:t>
            </a:r>
            <a:r>
              <a:rPr lang="en-US" dirty="0" err="1">
                <a:solidFill>
                  <a:schemeClr val="tx1"/>
                </a:solidFill>
                <a:latin typeface="Times New Roman" panose="02020603050405020304" pitchFamily="18" charset="0"/>
                <a:cs typeface="Times New Roman" panose="02020603050405020304" pitchFamily="18" charset="0"/>
              </a:rPr>
              <a:t>Ganatantri</a:t>
            </a:r>
            <a:r>
              <a:rPr lang="en-US" dirty="0">
                <a:solidFill>
                  <a:schemeClr val="tx1"/>
                </a:solidFill>
                <a:latin typeface="Times New Roman" panose="02020603050405020304" pitchFamily="18" charset="0"/>
                <a:cs typeface="Times New Roman" panose="02020603050405020304" pitchFamily="18" charset="0"/>
              </a:rPr>
              <a:t> Dal on December 4 in 1953. To counter the then party in power Muslim League, the Front came up with the historic Twenty-One Point </a:t>
            </a:r>
            <a:r>
              <a:rPr lang="en-US" dirty="0" err="1">
                <a:solidFill>
                  <a:schemeClr val="tx1"/>
                </a:solidFill>
                <a:latin typeface="Times New Roman" panose="02020603050405020304" pitchFamily="18" charset="0"/>
                <a:cs typeface="Times New Roman" panose="02020603050405020304" pitchFamily="18" charset="0"/>
              </a:rPr>
              <a:t>Programme</a:t>
            </a:r>
            <a:r>
              <a:rPr lang="en-US" dirty="0">
                <a:solidFill>
                  <a:schemeClr val="tx1"/>
                </a:solidFill>
                <a:latin typeface="Times New Roman" panose="02020603050405020304" pitchFamily="18" charset="0"/>
                <a:cs typeface="Times New Roman" panose="02020603050405020304" pitchFamily="18" charset="0"/>
              </a:rPr>
              <a:t> as the election manifesto giving priorities to the status of the Bangla language and rights of the Bengali nation.</a:t>
            </a:r>
          </a:p>
          <a:p>
            <a:endParaRPr lang="en-US" dirty="0"/>
          </a:p>
        </p:txBody>
      </p:sp>
      <p:pic>
        <p:nvPicPr>
          <p:cNvPr id="5" name="Picture 4" descr="United Front (East Pakistan)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092037"/>
            <a:ext cx="5137265" cy="37770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801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8250D3C-35B3-814F-A91C-1197D7CD537E}"/>
              </a:ext>
            </a:extLst>
          </p:cNvPr>
          <p:cNvSpPr>
            <a:spLocks noGrp="1"/>
          </p:cNvSpPr>
          <p:nvPr>
            <p:ph idx="1"/>
          </p:nvPr>
        </p:nvSpPr>
        <p:spPr>
          <a:xfrm>
            <a:off x="6718762" y="1928996"/>
            <a:ext cx="4436917" cy="4194713"/>
          </a:xfrm>
        </p:spPr>
        <p:txBody>
          <a:bodyPr>
            <a:normAutofit fontScale="62500" lnSpcReduction="20000"/>
          </a:bodyPr>
          <a:lstStyle/>
          <a:p>
            <a:pPr marL="723900" indent="-457200" algn="just">
              <a:spcBef>
                <a:spcPts val="600"/>
              </a:spcBef>
              <a:buFont typeface="Wingdings" panose="05000000000000000000" pitchFamily="2" charset="2"/>
              <a:buChar char="§"/>
            </a:pPr>
            <a:r>
              <a:rPr lang="en-US" sz="2900" dirty="0" smtClean="0">
                <a:solidFill>
                  <a:schemeClr val="tx1"/>
                </a:solidFill>
                <a:latin typeface="Times New Roman" panose="02020603050405020304" pitchFamily="18" charset="0"/>
                <a:cs typeface="Times New Roman" panose="02020603050405020304" pitchFamily="18" charset="0"/>
              </a:rPr>
              <a:t>To recognize </a:t>
            </a:r>
            <a:r>
              <a:rPr lang="en-US" sz="2900" dirty="0">
                <a:solidFill>
                  <a:schemeClr val="tx1"/>
                </a:solidFill>
                <a:latin typeface="Times New Roman" panose="02020603050405020304" pitchFamily="18" charset="0"/>
                <a:cs typeface="Times New Roman" panose="02020603050405020304" pitchFamily="18" charset="0"/>
              </a:rPr>
              <a:t>Bangla as one of the State Languages of </a:t>
            </a:r>
            <a:r>
              <a:rPr lang="en-US" sz="2900" dirty="0" smtClean="0">
                <a:solidFill>
                  <a:schemeClr val="tx1"/>
                </a:solidFill>
                <a:latin typeface="Times New Roman" panose="02020603050405020304" pitchFamily="18" charset="0"/>
                <a:cs typeface="Times New Roman" panose="02020603050405020304" pitchFamily="18" charset="0"/>
              </a:rPr>
              <a:t>Pakistan;</a:t>
            </a:r>
          </a:p>
          <a:p>
            <a:pPr marL="723900" indent="-457200" algn="just">
              <a:spcBef>
                <a:spcPts val="600"/>
              </a:spcBef>
              <a:buFont typeface="Wingdings" panose="05000000000000000000" pitchFamily="2" charset="2"/>
              <a:buChar char="§"/>
            </a:pPr>
            <a:r>
              <a:rPr lang="en-US" sz="2900" dirty="0" smtClean="0">
                <a:solidFill>
                  <a:schemeClr val="tx1"/>
                </a:solidFill>
                <a:latin typeface="Times New Roman" panose="02020603050405020304" pitchFamily="18" charset="0"/>
                <a:cs typeface="Times New Roman" panose="02020603050405020304" pitchFamily="18" charset="0"/>
              </a:rPr>
              <a:t>To </a:t>
            </a:r>
            <a:r>
              <a:rPr lang="en-US" sz="2900" dirty="0">
                <a:solidFill>
                  <a:schemeClr val="tx1"/>
                </a:solidFill>
                <a:latin typeface="Times New Roman" panose="02020603050405020304" pitchFamily="18" charset="0"/>
                <a:cs typeface="Times New Roman" panose="02020603050405020304" pitchFamily="18" charset="0"/>
              </a:rPr>
              <a:t>abolish without compensation zamindari and all rent receiving interest in land, and to distribute the surplus lands amongst the cultivators; to reduce the rent to a fair level and abolish the certificate system of </a:t>
            </a:r>
            <a:r>
              <a:rPr lang="en-US" sz="2900" dirty="0" smtClean="0">
                <a:solidFill>
                  <a:schemeClr val="tx1"/>
                </a:solidFill>
                <a:latin typeface="Times New Roman" panose="02020603050405020304" pitchFamily="18" charset="0"/>
                <a:cs typeface="Times New Roman" panose="02020603050405020304" pitchFamily="18" charset="0"/>
              </a:rPr>
              <a:t>realizing rent;</a:t>
            </a:r>
          </a:p>
          <a:p>
            <a:pPr marL="723900" indent="-457200" algn="just">
              <a:spcBef>
                <a:spcPts val="600"/>
              </a:spcBef>
              <a:buFont typeface="Wingdings" panose="05000000000000000000" pitchFamily="2" charset="2"/>
              <a:buChar char="§"/>
            </a:pPr>
            <a:r>
              <a:rPr lang="en-US" sz="2900" dirty="0" smtClean="0">
                <a:solidFill>
                  <a:schemeClr val="tx1"/>
                </a:solidFill>
                <a:latin typeface="Times New Roman" panose="02020603050405020304" pitchFamily="18" charset="0"/>
                <a:cs typeface="Times New Roman" panose="02020603050405020304" pitchFamily="18" charset="0"/>
              </a:rPr>
              <a:t>To nationalize </a:t>
            </a:r>
            <a:r>
              <a:rPr lang="en-US" sz="2900" dirty="0">
                <a:solidFill>
                  <a:schemeClr val="tx1"/>
                </a:solidFill>
                <a:latin typeface="Times New Roman" panose="02020603050405020304" pitchFamily="18" charset="0"/>
                <a:cs typeface="Times New Roman" panose="02020603050405020304" pitchFamily="18" charset="0"/>
              </a:rPr>
              <a:t>the jute trade and bring it under the direct control of the government of East Bengal, set fair price of jute to the growers and to investigate into the jute-bungling during the Muslim League regime to punish those found responsible for </a:t>
            </a:r>
            <a:r>
              <a:rPr lang="en-US" sz="2900" dirty="0" smtClean="0">
                <a:solidFill>
                  <a:schemeClr val="tx1"/>
                </a:solidFill>
                <a:latin typeface="Times New Roman" panose="02020603050405020304" pitchFamily="18" charset="0"/>
                <a:cs typeface="Times New Roman" panose="02020603050405020304" pitchFamily="18" charset="0"/>
              </a:rPr>
              <a:t>it;</a:t>
            </a:r>
          </a:p>
          <a:p>
            <a:pPr marL="723900" indent="-457200" algn="just">
              <a:spcBef>
                <a:spcPts val="600"/>
              </a:spcBef>
              <a:buFont typeface="Wingdings" panose="05000000000000000000" pitchFamily="2" charset="2"/>
              <a:buChar char="§"/>
            </a:pPr>
            <a:r>
              <a:rPr lang="en-US" sz="2900" dirty="0" smtClean="0">
                <a:solidFill>
                  <a:schemeClr val="tx1"/>
                </a:solidFill>
                <a:latin typeface="Times New Roman" panose="02020603050405020304" pitchFamily="18" charset="0"/>
                <a:cs typeface="Times New Roman" panose="02020603050405020304" pitchFamily="18" charset="0"/>
              </a:rPr>
              <a:t>To </a:t>
            </a:r>
            <a:r>
              <a:rPr lang="en-US" sz="2900" dirty="0">
                <a:solidFill>
                  <a:schemeClr val="tx1"/>
                </a:solidFill>
                <a:latin typeface="Times New Roman" panose="02020603050405020304" pitchFamily="18" charset="0"/>
                <a:cs typeface="Times New Roman" panose="02020603050405020304" pitchFamily="18" charset="0"/>
              </a:rPr>
              <a:t>introduce co-operative farming in agriculture and to develop cottage industries with full government </a:t>
            </a:r>
            <a:r>
              <a:rPr lang="en-US" sz="2900" dirty="0" smtClean="0">
                <a:solidFill>
                  <a:schemeClr val="tx1"/>
                </a:solidFill>
                <a:latin typeface="Times New Roman" panose="02020603050405020304" pitchFamily="18" charset="0"/>
                <a:cs typeface="Times New Roman" panose="02020603050405020304" pitchFamily="18" charset="0"/>
              </a:rPr>
              <a:t>subsidies;</a:t>
            </a:r>
          </a:p>
          <a:p>
            <a:endParaRPr lang="en-US" dirty="0"/>
          </a:p>
        </p:txBody>
      </p:sp>
      <p:sp>
        <p:nvSpPr>
          <p:cNvPr id="5" name="Title 1">
            <a:extLst>
              <a:ext uri="{FF2B5EF4-FFF2-40B4-BE49-F238E27FC236}">
                <a16:creationId xmlns:a16="http://schemas.microsoft.com/office/drawing/2014/main" xmlns="" id="{C8A622D1-9C80-424A-8F2B-8C580A793C07}"/>
              </a:ext>
            </a:extLst>
          </p:cNvPr>
          <p:cNvSpPr>
            <a:spLocks noGrp="1"/>
          </p:cNvSpPr>
          <p:nvPr>
            <p:ph type="title"/>
          </p:nvPr>
        </p:nvSpPr>
        <p:spPr>
          <a:xfrm>
            <a:off x="1097280" y="850900"/>
            <a:ext cx="10058400" cy="886460"/>
          </a:xfrm>
        </p:spPr>
        <p:txBody>
          <a:bodyPr>
            <a:no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THE 21-POINTS  &amp;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UNITED FRONT – 1954 ELECTION </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6" name="AutoShape 4" descr="United Front Election &amp; Historic 21-point Programm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United Front Election &amp; Historic 21-point Programm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2"/>
          <a:stretch>
            <a:fillRect/>
          </a:stretch>
        </p:blipFill>
        <p:spPr>
          <a:xfrm>
            <a:off x="1097280" y="1928996"/>
            <a:ext cx="5621482" cy="40081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111048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THE 21-POINTS  &amp; </a:t>
            </a:r>
            <a:br>
              <a:rPr lang="en-US" sz="3200" b="1" dirty="0">
                <a:solidFill>
                  <a:srgbClr val="C00000"/>
                </a:solidFill>
                <a:latin typeface="Times New Roman" panose="02020603050405020304" pitchFamily="18" charset="0"/>
                <a:cs typeface="Times New Roman" panose="02020603050405020304" pitchFamily="18" charset="0"/>
              </a:rPr>
            </a:br>
            <a:r>
              <a:rPr lang="en-US" sz="3200" b="1" dirty="0">
                <a:solidFill>
                  <a:srgbClr val="C00000"/>
                </a:solidFill>
                <a:latin typeface="Times New Roman" panose="02020603050405020304" pitchFamily="18" charset="0"/>
                <a:cs typeface="Times New Roman" panose="02020603050405020304" pitchFamily="18" charset="0"/>
              </a:rPr>
              <a:t>UNITED FRONT – 1954 ELECTION </a:t>
            </a:r>
            <a:endParaRPr lang="en-US" sz="3200" dirty="0"/>
          </a:p>
        </p:txBody>
      </p:sp>
      <p:sp>
        <p:nvSpPr>
          <p:cNvPr id="3" name="Content Placeholder 2"/>
          <p:cNvSpPr>
            <a:spLocks noGrp="1"/>
          </p:cNvSpPr>
          <p:nvPr>
            <p:ph idx="1"/>
          </p:nvPr>
        </p:nvSpPr>
        <p:spPr>
          <a:xfrm>
            <a:off x="6691744" y="1845734"/>
            <a:ext cx="4463935" cy="4023360"/>
          </a:xfrm>
        </p:spPr>
        <p:txBody>
          <a:bodyPr>
            <a:normAutofit fontScale="92500" lnSpcReduction="20000"/>
          </a:bodyPr>
          <a:lstStyle/>
          <a:p>
            <a:pPr marL="723900" indent="-457200" algn="just">
              <a:spcBef>
                <a:spcPts val="600"/>
              </a:spcBef>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To start salt industry (both small and large scale) in order to make East Bengal self-sufficient in the supply of salt, and to investigate into the salt-bungling during the Muslim League regime to punish the offenders;</a:t>
            </a:r>
          </a:p>
          <a:p>
            <a:pPr marL="723900" indent="-457200" algn="just">
              <a:spcBef>
                <a:spcPts val="600"/>
              </a:spcBef>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To rehabilitate immediately all the poor refugees belonging to the artisan and technician class;</a:t>
            </a:r>
          </a:p>
          <a:p>
            <a:pPr marL="723900" indent="-457200" algn="just">
              <a:spcBef>
                <a:spcPts val="600"/>
              </a:spcBef>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To protect the country from flood and famine by means of digging canals and improving irrigation system;</a:t>
            </a:r>
          </a:p>
          <a:p>
            <a:pPr marL="723900" indent="-457200" algn="just">
              <a:spcBef>
                <a:spcPts val="600"/>
              </a:spcBef>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To make the country self-sufficient by modernizing the method of cultivation and industrialization, and to ensure the rights of the laborer as per ILO Convention;</a:t>
            </a:r>
          </a:p>
          <a:p>
            <a:endParaRPr lang="en-US" dirty="0"/>
          </a:p>
        </p:txBody>
      </p:sp>
      <p:pic>
        <p:nvPicPr>
          <p:cNvPr id="6146" name="Picture 2" descr="The United Front election (1954) : Father of the Nation Bangabandhu Sheikh  Mujibur Rahman Memorial Muse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534" y="1845735"/>
            <a:ext cx="5840048" cy="40233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392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668DA21-6AAB-2D48-AA67-09ADFF4E80F8}"/>
              </a:ext>
            </a:extLst>
          </p:cNvPr>
          <p:cNvSpPr>
            <a:spLocks noGrp="1"/>
          </p:cNvSpPr>
          <p:nvPr>
            <p:ph idx="1"/>
          </p:nvPr>
        </p:nvSpPr>
        <p:spPr>
          <a:xfrm>
            <a:off x="6913418" y="2089582"/>
            <a:ext cx="4242262" cy="4273117"/>
          </a:xfrm>
        </p:spPr>
        <p:txBody>
          <a:bodyPr>
            <a:normAutofit fontScale="77500" lnSpcReduction="20000"/>
          </a:bodyPr>
          <a:lstStyle/>
          <a:p>
            <a:pPr marL="571500" indent="-304800" algn="just">
              <a:buFont typeface="Wingdings" pitchFamily="2" charset="2"/>
              <a:buChar char="§"/>
            </a:pPr>
            <a:r>
              <a:rPr lang="en-US" dirty="0" smtClean="0">
                <a:solidFill>
                  <a:schemeClr val="tx1"/>
                </a:solidFill>
                <a:latin typeface="Times New Roman" panose="02020603050405020304" pitchFamily="18" charset="0"/>
                <a:cs typeface="Times New Roman" panose="02020603050405020304" pitchFamily="18" charset="0"/>
              </a:rPr>
              <a:t>To </a:t>
            </a:r>
            <a:r>
              <a:rPr lang="en-US" dirty="0">
                <a:solidFill>
                  <a:schemeClr val="tx1"/>
                </a:solidFill>
                <a:latin typeface="Times New Roman" panose="02020603050405020304" pitchFamily="18" charset="0"/>
                <a:cs typeface="Times New Roman" panose="02020603050405020304" pitchFamily="18" charset="0"/>
              </a:rPr>
              <a:t>introduce free and compulsory primary education throughout the country and to arrange for just pay and allowances to the teachers;</a:t>
            </a:r>
          </a:p>
          <a:p>
            <a:pPr marL="571500" indent="-304800" algn="just">
              <a:buFont typeface="Wingdings" pitchFamily="2" charset="2"/>
              <a:buChar char="§"/>
            </a:pPr>
            <a:r>
              <a:rPr lang="en-US" dirty="0">
                <a:solidFill>
                  <a:schemeClr val="tx1"/>
                </a:solidFill>
                <a:latin typeface="Times New Roman" panose="02020603050405020304" pitchFamily="18" charset="0"/>
                <a:cs typeface="Times New Roman" panose="02020603050405020304" pitchFamily="18" charset="0"/>
              </a:rPr>
              <a:t>To restructure the entire education system, introduce mother tongue as the medium of instruction, remove discrimination between government and private schools and turn all the schools into government-aided institutions;</a:t>
            </a:r>
          </a:p>
          <a:p>
            <a:pPr marL="571500" indent="-304800" algn="just">
              <a:buFont typeface="Wingdings" pitchFamily="2" charset="2"/>
              <a:buChar char="§"/>
            </a:pPr>
            <a:r>
              <a:rPr lang="en-US" dirty="0">
                <a:solidFill>
                  <a:schemeClr val="tx1"/>
                </a:solidFill>
                <a:latin typeface="Times New Roman" panose="02020603050405020304" pitchFamily="18" charset="0"/>
                <a:cs typeface="Times New Roman" panose="02020603050405020304" pitchFamily="18" charset="0"/>
              </a:rPr>
              <a:t>To repeal all reactionary laws including those of the Dhaka and Rajshahi Universities and to make them autonomous institutions; to make education cheaper and easily available to the people;</a:t>
            </a:r>
          </a:p>
          <a:p>
            <a:pPr marL="571500" indent="-304800" algn="just">
              <a:buFont typeface="Wingdings" pitchFamily="2" charset="2"/>
              <a:buChar char="§"/>
            </a:pPr>
            <a:r>
              <a:rPr lang="en-US" dirty="0">
                <a:solidFill>
                  <a:schemeClr val="tx1"/>
                </a:solidFill>
                <a:latin typeface="Times New Roman" panose="02020603050405020304" pitchFamily="18" charset="0"/>
                <a:cs typeface="Times New Roman" panose="02020603050405020304" pitchFamily="18" charset="0"/>
              </a:rPr>
              <a:t>To curtail the cost of administration and to </a:t>
            </a:r>
            <a:r>
              <a:rPr lang="en-US" dirty="0" err="1">
                <a:solidFill>
                  <a:schemeClr val="tx1"/>
                </a:solidFill>
                <a:latin typeface="Times New Roman" panose="02020603050405020304" pitchFamily="18" charset="0"/>
                <a:cs typeface="Times New Roman" panose="02020603050405020304" pitchFamily="18" charset="0"/>
              </a:rPr>
              <a:t>rationalise</a:t>
            </a:r>
            <a:r>
              <a:rPr lang="en-US" dirty="0">
                <a:solidFill>
                  <a:schemeClr val="tx1"/>
                </a:solidFill>
                <a:latin typeface="Times New Roman" panose="02020603050405020304" pitchFamily="18" charset="0"/>
                <a:cs typeface="Times New Roman" panose="02020603050405020304" pitchFamily="18" charset="0"/>
              </a:rPr>
              <a:t> the pay scale of high and low paid government servants. The ministers shall not receive more than 1000 taka as monthly salary;</a:t>
            </a:r>
          </a:p>
          <a:p>
            <a:endParaRPr lang="en-US" dirty="0"/>
          </a:p>
        </p:txBody>
      </p:sp>
      <p:sp>
        <p:nvSpPr>
          <p:cNvPr id="5" name="Title 1">
            <a:extLst>
              <a:ext uri="{FF2B5EF4-FFF2-40B4-BE49-F238E27FC236}">
                <a16:creationId xmlns:a16="http://schemas.microsoft.com/office/drawing/2014/main" xmlns="" id="{88E1CE30-A97A-D245-B8F0-4ED99F76C26D}"/>
              </a:ext>
            </a:extLst>
          </p:cNvPr>
          <p:cNvSpPr>
            <a:spLocks noGrp="1"/>
          </p:cNvSpPr>
          <p:nvPr>
            <p:ph type="title"/>
          </p:nvPr>
        </p:nvSpPr>
        <p:spPr>
          <a:xfrm>
            <a:off x="1097280" y="850900"/>
            <a:ext cx="10058400" cy="886460"/>
          </a:xfrm>
        </p:spPr>
        <p:txBody>
          <a:bodyPr>
            <a:no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THE 21-POINTS  &amp;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UNITED FRONT – 1954 ELECTION </a:t>
            </a:r>
            <a:endParaRPr lang="en-US" sz="3200" b="1" dirty="0">
              <a:solidFill>
                <a:srgbClr val="C00000"/>
              </a:solidFill>
              <a:latin typeface="Times New Roman" panose="02020603050405020304" pitchFamily="18" charset="0"/>
              <a:cs typeface="Times New Roman" panose="02020603050405020304" pitchFamily="18" charset="0"/>
            </a:endParaRPr>
          </a:p>
        </p:txBody>
      </p:sp>
      <p:pic>
        <p:nvPicPr>
          <p:cNvPr id="6" name="Picture 2" descr="Topic: UNITED FRONT AND ELECTION IN1954 Topic: UNITED FRONT AND ELECTION  IN1954 | P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089583"/>
            <a:ext cx="5982394" cy="36184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24754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11026</TotalTime>
  <Words>2184</Words>
  <Application>Microsoft Office PowerPoint</Application>
  <PresentationFormat>Widescreen</PresentationFormat>
  <Paragraphs>93</Paragraphs>
  <Slides>26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Bangla MN</vt:lpstr>
      <vt:lpstr>Britannic Bold</vt:lpstr>
      <vt:lpstr>Calibri</vt:lpstr>
      <vt:lpstr>Calibri Light</vt:lpstr>
      <vt:lpstr>Franklin Gothic Book</vt:lpstr>
      <vt:lpstr>Times New Roman</vt:lpstr>
      <vt:lpstr>Wingdings</vt:lpstr>
      <vt:lpstr>Retrospect</vt:lpstr>
      <vt:lpstr>PowerPoint Presentation</vt:lpstr>
      <vt:lpstr>UNITED FRONT – 1954 ELECTION </vt:lpstr>
      <vt:lpstr>UNITED FRONT – 1954 ELECTION </vt:lpstr>
      <vt:lpstr>UNITED FRONT – 1954 ELECTION </vt:lpstr>
      <vt:lpstr>UNITED FRONT – 1954 ELECTION </vt:lpstr>
      <vt:lpstr>UNITED FRONT – 1954 ELECTION </vt:lpstr>
      <vt:lpstr>THE 21-POINTS  &amp;  UNITED FRONT – 1954 ELECTION </vt:lpstr>
      <vt:lpstr>THE 21-POINTS  &amp;  UNITED FRONT – 1954 ELECTION </vt:lpstr>
      <vt:lpstr>THE 21-POINTS  &amp;  UNITED FRONT – 1954 ELECTION </vt:lpstr>
      <vt:lpstr>THE 21-POINTS  &amp;  UNITED FRONT – 1954 ELECTION </vt:lpstr>
      <vt:lpstr>THE 21-POINTS  &amp;  UNITED FRONT – 1954 ELECTION </vt:lpstr>
      <vt:lpstr>THE 21-POINTS  &amp;  UNITED FRONT – 1954 ELECTION </vt:lpstr>
      <vt:lpstr>VICTORY IN THE FIRST ELECTION IN 1954 ELECTION </vt:lpstr>
      <vt:lpstr>VICTORY IN THE FIRST ELECTION IN 1954 ELECTION </vt:lpstr>
      <vt:lpstr>MARTIAL LAW IN 1958 </vt:lpstr>
      <vt:lpstr>BASIC DEMOCRACY OF AYUB KHAN</vt:lpstr>
      <vt:lpstr>BASIC DEMOCRACY OF AYUB KHAN</vt:lpstr>
      <vt:lpstr>BASIC DEMOCRACY OF AYUB KHAN</vt:lpstr>
      <vt:lpstr>BASIC DEMOCRACY OF AYUB KHAN</vt:lpstr>
      <vt:lpstr>THE MOVEMENT AGAINST MILITARY RULE </vt:lpstr>
      <vt:lpstr>THE MOVEMENT AGAINST MILITARY RULE </vt:lpstr>
      <vt:lpstr>THE MOVEMENT AGAINST MILITARY RULE </vt:lpstr>
      <vt:lpstr>THE MOVEMENT AGAINST MILITARY RULE </vt:lpstr>
      <vt:lpstr>THE MOVEMENT AGAINST MILITARY RULE </vt:lpstr>
      <vt:lpstr>THE MOVEMENT AGAINST MILITARY RULE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Prison Radicalization in Bangladesh  Present Scenario and Threats</dc:title>
  <dc:creator>Mohammad Abdul Quddus</dc:creator>
  <cp:lastModifiedBy>Dr. Mostafiz</cp:lastModifiedBy>
  <cp:revision>1052</cp:revision>
  <cp:lastPrinted>2022-07-04T14:13:00Z</cp:lastPrinted>
  <dcterms:created xsi:type="dcterms:W3CDTF">2017-10-14T17:55:41Z</dcterms:created>
  <dcterms:modified xsi:type="dcterms:W3CDTF">2023-11-21T04:43:07Z</dcterms:modified>
</cp:coreProperties>
</file>